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68" r:id="rId4"/>
    <p:sldId id="258" r:id="rId5"/>
    <p:sldId id="259" r:id="rId6"/>
    <p:sldId id="260" r:id="rId7"/>
    <p:sldId id="261" r:id="rId8"/>
    <p:sldId id="262" r:id="rId9"/>
    <p:sldId id="264" r:id="rId10"/>
    <p:sldId id="266" r:id="rId11"/>
    <p:sldId id="265" r:id="rId12"/>
    <p:sldId id="269" r:id="rId13"/>
    <p:sldId id="273" r:id="rId14"/>
    <p:sldId id="274" r:id="rId15"/>
    <p:sldId id="267"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a:srgbClr val="218B96"/>
    <a:srgbClr val="2294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50"/>
    <p:restoredTop sz="89969"/>
  </p:normalViewPr>
  <p:slideViewPr>
    <p:cSldViewPr snapToGrid="0" snapToObjects="1">
      <p:cViewPr varScale="1">
        <p:scale>
          <a:sx n="99" d="100"/>
          <a:sy n="99" d="100"/>
        </p:scale>
        <p:origin x="77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AB14CFF-19EF-A641-96C7-4E6EDED220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BCB6AE00-87CB-6647-92DA-83BB1B5DF8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6A59F3-34BC-1D4A-B6BD-8FFF0671D264}" type="datetimeFigureOut">
              <a:rPr lang="it-IT" smtClean="0"/>
              <a:t>17/09/2018</a:t>
            </a:fld>
            <a:endParaRPr lang="it-IT"/>
          </a:p>
        </p:txBody>
      </p:sp>
      <p:sp>
        <p:nvSpPr>
          <p:cNvPr id="4" name="Segnaposto piè di pagina 3">
            <a:extLst>
              <a:ext uri="{FF2B5EF4-FFF2-40B4-BE49-F238E27FC236}">
                <a16:creationId xmlns:a16="http://schemas.microsoft.com/office/drawing/2014/main" id="{46F60A5D-63E1-9E4D-8BB8-4B65B0B35B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70DF5481-1AE1-EB49-840D-DFBBFA60F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2A9DD9-AAF3-3B41-A550-F2738CBD6BB2}" type="slidenum">
              <a:rPr lang="it-IT" smtClean="0"/>
              <a:t>‹N°›</a:t>
            </a:fld>
            <a:endParaRPr lang="it-IT"/>
          </a:p>
        </p:txBody>
      </p:sp>
    </p:spTree>
    <p:extLst>
      <p:ext uri="{BB962C8B-B14F-4D97-AF65-F5344CB8AC3E}">
        <p14:creationId xmlns:p14="http://schemas.microsoft.com/office/powerpoint/2010/main" val="1918182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09AFF-0D63-5148-93AB-7E42ABD5591F}" type="datetimeFigureOut">
              <a:rPr lang="it-IT" smtClean="0"/>
              <a:t>17/09/2018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ACB34-2E0D-3343-9279-1B78C71F8904}" type="slidenum">
              <a:rPr lang="it-IT" smtClean="0"/>
              <a:t>‹N°›</a:t>
            </a:fld>
            <a:endParaRPr lang="it-IT"/>
          </a:p>
        </p:txBody>
      </p:sp>
    </p:spTree>
    <p:extLst>
      <p:ext uri="{BB962C8B-B14F-4D97-AF65-F5344CB8AC3E}">
        <p14:creationId xmlns:p14="http://schemas.microsoft.com/office/powerpoint/2010/main" val="125323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a:solidFill>
                  <a:schemeClr val="tx1"/>
                </a:solidFill>
                <a:effectLst/>
                <a:latin typeface="+mn-lt"/>
                <a:ea typeface="+mn-ea"/>
                <a:cs typeface="+mn-cs"/>
              </a:rPr>
              <a:t>Explain how and why environmental sustainability can become relevant for collective bargaining while preserving the focus on redistributing and redressing inequality of bargaining power inherent in the employment relationship.</a:t>
            </a:r>
            <a:r>
              <a:rPr lang="it-IT" dirty="0">
                <a:effectLst/>
              </a:rPr>
              <a:t> </a:t>
            </a:r>
            <a:endParaRPr lang="it-IT" dirty="0"/>
          </a:p>
        </p:txBody>
      </p:sp>
      <p:sp>
        <p:nvSpPr>
          <p:cNvPr id="4" name="Segnaposto numero diapositiva 3"/>
          <p:cNvSpPr>
            <a:spLocks noGrp="1"/>
          </p:cNvSpPr>
          <p:nvPr>
            <p:ph type="sldNum" sz="quarter" idx="10"/>
          </p:nvPr>
        </p:nvSpPr>
        <p:spPr/>
        <p:txBody>
          <a:bodyPr/>
          <a:lstStyle/>
          <a:p>
            <a:fld id="{DECACB34-2E0D-3343-9279-1B78C71F8904}" type="slidenum">
              <a:rPr lang="it-IT" smtClean="0"/>
              <a:t>2</a:t>
            </a:fld>
            <a:endParaRPr lang="it-IT"/>
          </a:p>
        </p:txBody>
      </p:sp>
    </p:spTree>
    <p:extLst>
      <p:ext uri="{BB962C8B-B14F-4D97-AF65-F5344CB8AC3E}">
        <p14:creationId xmlns:p14="http://schemas.microsoft.com/office/powerpoint/2010/main" val="297297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Indirectly</a:t>
            </a:r>
            <a:r>
              <a:rPr lang="it-IT" dirty="0"/>
              <a:t>: welfare </a:t>
            </a:r>
            <a:r>
              <a:rPr lang="it-IT" dirty="0" err="1"/>
              <a:t>provisions</a:t>
            </a:r>
            <a:endParaRPr lang="it-IT" dirty="0"/>
          </a:p>
        </p:txBody>
      </p:sp>
      <p:sp>
        <p:nvSpPr>
          <p:cNvPr id="4" name="Segnaposto numero diapositiva 3"/>
          <p:cNvSpPr>
            <a:spLocks noGrp="1"/>
          </p:cNvSpPr>
          <p:nvPr>
            <p:ph type="sldNum" sz="quarter" idx="10"/>
          </p:nvPr>
        </p:nvSpPr>
        <p:spPr/>
        <p:txBody>
          <a:bodyPr/>
          <a:lstStyle/>
          <a:p>
            <a:fld id="{DECACB34-2E0D-3343-9279-1B78C71F8904}" type="slidenum">
              <a:rPr lang="it-IT" smtClean="0"/>
              <a:t>11</a:t>
            </a:fld>
            <a:endParaRPr lang="it-IT"/>
          </a:p>
        </p:txBody>
      </p:sp>
    </p:spTree>
    <p:extLst>
      <p:ext uri="{BB962C8B-B14F-4D97-AF65-F5344CB8AC3E}">
        <p14:creationId xmlns:p14="http://schemas.microsoft.com/office/powerpoint/2010/main" val="309136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indent="-342900">
              <a:buFont typeface="Arial" panose="020B0604020202020204" pitchFamily="34" charset="0"/>
              <a:buChar char="•"/>
            </a:pPr>
            <a:r>
              <a:rPr lang="it-IT" sz="1200" dirty="0" err="1"/>
              <a:t>Polanyi</a:t>
            </a:r>
            <a:endParaRPr lang="it-IT" sz="1200" dirty="0"/>
          </a:p>
          <a:p>
            <a:pPr marL="342900" indent="-342900">
              <a:buFont typeface="Arial" panose="020B0604020202020204" pitchFamily="34" charset="0"/>
              <a:buChar char="•"/>
            </a:pPr>
            <a:r>
              <a:rPr lang="it-IT" sz="1200" dirty="0" err="1"/>
              <a:t>Sustainable</a:t>
            </a:r>
            <a:r>
              <a:rPr lang="it-IT" sz="1200" dirty="0"/>
              <a:t> </a:t>
            </a:r>
            <a:r>
              <a:rPr lang="it-IT" sz="1200" dirty="0" err="1"/>
              <a:t>development</a:t>
            </a:r>
            <a:endParaRPr lang="it-IT" sz="1200" dirty="0"/>
          </a:p>
          <a:p>
            <a:pPr marL="342900" indent="-342900">
              <a:buFont typeface="Arial" panose="020B0604020202020204" pitchFamily="34" charset="0"/>
              <a:buChar char="•"/>
            </a:pPr>
            <a:r>
              <a:rPr lang="it-IT" sz="1200" dirty="0"/>
              <a:t>Just </a:t>
            </a:r>
            <a:r>
              <a:rPr lang="it-IT" sz="1200" dirty="0" err="1"/>
              <a:t>transition</a:t>
            </a:r>
            <a:r>
              <a:rPr lang="it-IT" sz="1200" dirty="0"/>
              <a:t> law</a:t>
            </a:r>
          </a:p>
          <a:p>
            <a:pPr marL="342900" indent="-342900">
              <a:buFont typeface="Arial" panose="020B0604020202020204" pitchFamily="34" charset="0"/>
              <a:buChar char="•"/>
            </a:pPr>
            <a:r>
              <a:rPr lang="it-IT" sz="1200" dirty="0" err="1"/>
              <a:t>Environmental</a:t>
            </a:r>
            <a:r>
              <a:rPr lang="it-IT" sz="1200" dirty="0"/>
              <a:t> </a:t>
            </a:r>
            <a:r>
              <a:rPr lang="it-IT" sz="1200" dirty="0" err="1"/>
              <a:t>labour</a:t>
            </a:r>
            <a:r>
              <a:rPr lang="it-IT" sz="1200" dirty="0"/>
              <a:t> </a:t>
            </a:r>
            <a:r>
              <a:rPr lang="it-IT" sz="1200" dirty="0" err="1"/>
              <a:t>studies</a:t>
            </a:r>
            <a:endParaRPr lang="it-IT" sz="1200" dirty="0"/>
          </a:p>
          <a:p>
            <a:pPr marL="342900" indent="-342900">
              <a:buFont typeface="Arial" panose="020B0604020202020204" pitchFamily="34" charset="0"/>
              <a:buChar char="•"/>
            </a:pPr>
            <a:r>
              <a:rPr lang="it-IT" sz="1200" dirty="0"/>
              <a:t>La ecologia del </a:t>
            </a:r>
            <a:r>
              <a:rPr lang="it-IT" sz="1200" dirty="0" err="1"/>
              <a:t>trabajo</a:t>
            </a:r>
            <a:endParaRPr lang="it-IT" sz="1200" dirty="0"/>
          </a:p>
          <a:p>
            <a:endParaRPr lang="it-IT" dirty="0"/>
          </a:p>
        </p:txBody>
      </p:sp>
      <p:sp>
        <p:nvSpPr>
          <p:cNvPr id="4" name="Segnaposto numero diapositiva 3"/>
          <p:cNvSpPr>
            <a:spLocks noGrp="1"/>
          </p:cNvSpPr>
          <p:nvPr>
            <p:ph type="sldNum" sz="quarter" idx="10"/>
          </p:nvPr>
        </p:nvSpPr>
        <p:spPr/>
        <p:txBody>
          <a:bodyPr/>
          <a:lstStyle/>
          <a:p>
            <a:fld id="{DECACB34-2E0D-3343-9279-1B78C71F8904}" type="slidenum">
              <a:rPr lang="it-IT" smtClean="0"/>
              <a:t>13</a:t>
            </a:fld>
            <a:endParaRPr lang="it-IT"/>
          </a:p>
        </p:txBody>
      </p:sp>
    </p:spTree>
    <p:extLst>
      <p:ext uri="{BB962C8B-B14F-4D97-AF65-F5344CB8AC3E}">
        <p14:creationId xmlns:p14="http://schemas.microsoft.com/office/powerpoint/2010/main" val="257789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ECACB34-2E0D-3343-9279-1B78C71F8904}" type="slidenum">
              <a:rPr lang="it-IT" smtClean="0"/>
              <a:t>15</a:t>
            </a:fld>
            <a:endParaRPr lang="it-IT"/>
          </a:p>
        </p:txBody>
      </p:sp>
    </p:spTree>
    <p:extLst>
      <p:ext uri="{BB962C8B-B14F-4D97-AF65-F5344CB8AC3E}">
        <p14:creationId xmlns:p14="http://schemas.microsoft.com/office/powerpoint/2010/main" val="3496497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3BFA81-5831-0841-9D7E-C5AC573C438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E83D0FA-9A2B-D24B-8D5B-6CD1A4700A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399" indent="0" algn="ctr">
              <a:buNone/>
              <a:defRPr sz="1801"/>
            </a:lvl3pPr>
            <a:lvl4pPr marL="1371600" indent="0" algn="ctr">
              <a:buNone/>
              <a:defRPr sz="1600"/>
            </a:lvl4pPr>
            <a:lvl5pPr marL="1828800" indent="0" algn="ctr">
              <a:buNone/>
              <a:defRPr sz="1600"/>
            </a:lvl5pPr>
            <a:lvl6pPr marL="2286001"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16EE6A2-3773-DF4B-9076-47FF259DBE51}"/>
              </a:ext>
            </a:extLst>
          </p:cNvPr>
          <p:cNvSpPr>
            <a:spLocks noGrp="1"/>
          </p:cNvSpPr>
          <p:nvPr>
            <p:ph type="dt" sz="half" idx="10"/>
          </p:nvPr>
        </p:nvSpPr>
        <p:spPr/>
        <p:txBody>
          <a:bodyPr/>
          <a:lstStyle/>
          <a:p>
            <a:fld id="{DDBE0AF1-49B2-184E-A5AC-9A6AA6B217C7}" type="datetimeFigureOut">
              <a:rPr lang="it-IT" smtClean="0"/>
              <a:t>17/09/2018</a:t>
            </a:fld>
            <a:endParaRPr lang="it-IT"/>
          </a:p>
        </p:txBody>
      </p:sp>
      <p:sp>
        <p:nvSpPr>
          <p:cNvPr id="5" name="Segnaposto piè di pagina 4">
            <a:extLst>
              <a:ext uri="{FF2B5EF4-FFF2-40B4-BE49-F238E27FC236}">
                <a16:creationId xmlns:a16="http://schemas.microsoft.com/office/drawing/2014/main" id="{2E2230FB-7E2F-E549-A0EF-EF0E6AB5208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4DB1383-0D93-C14E-B5F6-E59B6B647624}"/>
              </a:ext>
            </a:extLst>
          </p:cNvPr>
          <p:cNvSpPr>
            <a:spLocks noGrp="1"/>
          </p:cNvSpPr>
          <p:nvPr>
            <p:ph type="sldNum" sz="quarter" idx="12"/>
          </p:nvPr>
        </p:nvSpPr>
        <p:spPr/>
        <p:txBody>
          <a:bodyPr/>
          <a:lstStyle/>
          <a:p>
            <a:fld id="{E9DE3758-5764-2D4B-8767-9E3969F37F73}" type="slidenum">
              <a:rPr lang="it-IT" smtClean="0"/>
              <a:t>‹N°›</a:t>
            </a:fld>
            <a:endParaRPr lang="it-IT"/>
          </a:p>
        </p:txBody>
      </p:sp>
    </p:spTree>
    <p:extLst>
      <p:ext uri="{BB962C8B-B14F-4D97-AF65-F5344CB8AC3E}">
        <p14:creationId xmlns:p14="http://schemas.microsoft.com/office/powerpoint/2010/main" val="406206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0113B5-1756-6044-82BF-2AD5F33A1C4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29FEBA6-FD15-A046-A6F7-018E557270DA}"/>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4C7D861-03AC-7E46-AB2F-9B98E0D92F44}"/>
              </a:ext>
            </a:extLst>
          </p:cNvPr>
          <p:cNvSpPr>
            <a:spLocks noGrp="1"/>
          </p:cNvSpPr>
          <p:nvPr>
            <p:ph type="dt" sz="half" idx="10"/>
          </p:nvPr>
        </p:nvSpPr>
        <p:spPr/>
        <p:txBody>
          <a:bodyPr/>
          <a:lstStyle/>
          <a:p>
            <a:fld id="{DDBE0AF1-49B2-184E-A5AC-9A6AA6B217C7}" type="datetimeFigureOut">
              <a:rPr lang="it-IT" smtClean="0"/>
              <a:t>17/09/2018</a:t>
            </a:fld>
            <a:endParaRPr lang="it-IT"/>
          </a:p>
        </p:txBody>
      </p:sp>
      <p:sp>
        <p:nvSpPr>
          <p:cNvPr id="5" name="Segnaposto piè di pagina 4">
            <a:extLst>
              <a:ext uri="{FF2B5EF4-FFF2-40B4-BE49-F238E27FC236}">
                <a16:creationId xmlns:a16="http://schemas.microsoft.com/office/drawing/2014/main" id="{6AF2BB0B-D069-2344-8D8B-4183654537E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BEE52C5-D8C7-7549-BD88-DB54447BE5B9}"/>
              </a:ext>
            </a:extLst>
          </p:cNvPr>
          <p:cNvSpPr>
            <a:spLocks noGrp="1"/>
          </p:cNvSpPr>
          <p:nvPr>
            <p:ph type="sldNum" sz="quarter" idx="12"/>
          </p:nvPr>
        </p:nvSpPr>
        <p:spPr/>
        <p:txBody>
          <a:bodyPr/>
          <a:lstStyle/>
          <a:p>
            <a:fld id="{E9DE3758-5764-2D4B-8767-9E3969F37F73}" type="slidenum">
              <a:rPr lang="it-IT" smtClean="0"/>
              <a:t>‹N°›</a:t>
            </a:fld>
            <a:endParaRPr lang="it-IT"/>
          </a:p>
        </p:txBody>
      </p:sp>
    </p:spTree>
    <p:extLst>
      <p:ext uri="{BB962C8B-B14F-4D97-AF65-F5344CB8AC3E}">
        <p14:creationId xmlns:p14="http://schemas.microsoft.com/office/powerpoint/2010/main" val="282560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F13A1A8-27FB-5F49-805F-7CF34DEEFB6A}"/>
              </a:ext>
            </a:extLst>
          </p:cNvPr>
          <p:cNvSpPr>
            <a:spLocks noGrp="1"/>
          </p:cNvSpPr>
          <p:nvPr>
            <p:ph type="title" orient="vert"/>
          </p:nvPr>
        </p:nvSpPr>
        <p:spPr>
          <a:xfrm>
            <a:off x="8724901"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857B228-AB44-744B-BAB7-AB766601505E}"/>
              </a:ext>
            </a:extLst>
          </p:cNvPr>
          <p:cNvSpPr>
            <a:spLocks noGrp="1"/>
          </p:cNvSpPr>
          <p:nvPr>
            <p:ph type="body" orient="vert" idx="1"/>
          </p:nvPr>
        </p:nvSpPr>
        <p:spPr>
          <a:xfrm>
            <a:off x="838201"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9A04080-3C09-8540-9DFC-EFA30C927D4E}"/>
              </a:ext>
            </a:extLst>
          </p:cNvPr>
          <p:cNvSpPr>
            <a:spLocks noGrp="1"/>
          </p:cNvSpPr>
          <p:nvPr>
            <p:ph type="dt" sz="half" idx="10"/>
          </p:nvPr>
        </p:nvSpPr>
        <p:spPr/>
        <p:txBody>
          <a:bodyPr/>
          <a:lstStyle/>
          <a:p>
            <a:fld id="{DDBE0AF1-49B2-184E-A5AC-9A6AA6B217C7}" type="datetimeFigureOut">
              <a:rPr lang="it-IT" smtClean="0"/>
              <a:t>17/09/2018</a:t>
            </a:fld>
            <a:endParaRPr lang="it-IT"/>
          </a:p>
        </p:txBody>
      </p:sp>
      <p:sp>
        <p:nvSpPr>
          <p:cNvPr id="5" name="Segnaposto piè di pagina 4">
            <a:extLst>
              <a:ext uri="{FF2B5EF4-FFF2-40B4-BE49-F238E27FC236}">
                <a16:creationId xmlns:a16="http://schemas.microsoft.com/office/drawing/2014/main" id="{B293C96F-777E-1040-891F-75B9E3C2F0F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81F0AAE-2E4E-1841-8FB5-FCBA940DDB5F}"/>
              </a:ext>
            </a:extLst>
          </p:cNvPr>
          <p:cNvSpPr>
            <a:spLocks noGrp="1"/>
          </p:cNvSpPr>
          <p:nvPr>
            <p:ph type="sldNum" sz="quarter" idx="12"/>
          </p:nvPr>
        </p:nvSpPr>
        <p:spPr/>
        <p:txBody>
          <a:bodyPr/>
          <a:lstStyle/>
          <a:p>
            <a:fld id="{E9DE3758-5764-2D4B-8767-9E3969F37F73}" type="slidenum">
              <a:rPr lang="it-IT" smtClean="0"/>
              <a:t>‹N°›</a:t>
            </a:fld>
            <a:endParaRPr lang="it-IT"/>
          </a:p>
        </p:txBody>
      </p:sp>
    </p:spTree>
    <p:extLst>
      <p:ext uri="{BB962C8B-B14F-4D97-AF65-F5344CB8AC3E}">
        <p14:creationId xmlns:p14="http://schemas.microsoft.com/office/powerpoint/2010/main" val="10700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E074F9-220E-8741-B26A-690E8786595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AD10AD4-C51B-F442-9471-F7237CF347C1}"/>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47FFE57-4BF7-B24C-8D7B-71007AF2F676}"/>
              </a:ext>
            </a:extLst>
          </p:cNvPr>
          <p:cNvSpPr>
            <a:spLocks noGrp="1"/>
          </p:cNvSpPr>
          <p:nvPr>
            <p:ph type="dt" sz="half" idx="10"/>
          </p:nvPr>
        </p:nvSpPr>
        <p:spPr/>
        <p:txBody>
          <a:bodyPr/>
          <a:lstStyle/>
          <a:p>
            <a:fld id="{DDBE0AF1-49B2-184E-A5AC-9A6AA6B217C7}" type="datetimeFigureOut">
              <a:rPr lang="it-IT" smtClean="0"/>
              <a:t>17/09/2018</a:t>
            </a:fld>
            <a:endParaRPr lang="it-IT"/>
          </a:p>
        </p:txBody>
      </p:sp>
      <p:sp>
        <p:nvSpPr>
          <p:cNvPr id="5" name="Segnaposto piè di pagina 4">
            <a:extLst>
              <a:ext uri="{FF2B5EF4-FFF2-40B4-BE49-F238E27FC236}">
                <a16:creationId xmlns:a16="http://schemas.microsoft.com/office/drawing/2014/main" id="{1BBD0BBB-F9E9-634B-8E50-1EA0BEA480D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3524530-E700-BC46-A551-0750FABB9B00}"/>
              </a:ext>
            </a:extLst>
          </p:cNvPr>
          <p:cNvSpPr>
            <a:spLocks noGrp="1"/>
          </p:cNvSpPr>
          <p:nvPr>
            <p:ph type="sldNum" sz="quarter" idx="12"/>
          </p:nvPr>
        </p:nvSpPr>
        <p:spPr/>
        <p:txBody>
          <a:bodyPr/>
          <a:lstStyle/>
          <a:p>
            <a:fld id="{E9DE3758-5764-2D4B-8767-9E3969F37F73}" type="slidenum">
              <a:rPr lang="it-IT" smtClean="0"/>
              <a:t>‹N°›</a:t>
            </a:fld>
            <a:endParaRPr lang="it-IT"/>
          </a:p>
        </p:txBody>
      </p:sp>
    </p:spTree>
    <p:extLst>
      <p:ext uri="{BB962C8B-B14F-4D97-AF65-F5344CB8AC3E}">
        <p14:creationId xmlns:p14="http://schemas.microsoft.com/office/powerpoint/2010/main" val="52137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979D23-C089-E44E-9311-F3BA66EDEB86}"/>
              </a:ext>
            </a:extLst>
          </p:cNvPr>
          <p:cNvSpPr>
            <a:spLocks noGrp="1"/>
          </p:cNvSpPr>
          <p:nvPr>
            <p:ph type="title"/>
          </p:nvPr>
        </p:nvSpPr>
        <p:spPr>
          <a:xfrm>
            <a:off x="831852" y="1709742"/>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5207E45-EAF3-E54C-A867-AB852EA58A3C}"/>
              </a:ext>
            </a:extLst>
          </p:cNvPr>
          <p:cNvSpPr>
            <a:spLocks noGrp="1"/>
          </p:cNvSpPr>
          <p:nvPr>
            <p:ph type="body" idx="1"/>
          </p:nvPr>
        </p:nvSpPr>
        <p:spPr>
          <a:xfrm>
            <a:off x="831852"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399" indent="0">
              <a:buNone/>
              <a:defRPr sz="1801">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1"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40762B7-D1DA-4D48-A26B-613DE8C138FE}"/>
              </a:ext>
            </a:extLst>
          </p:cNvPr>
          <p:cNvSpPr>
            <a:spLocks noGrp="1"/>
          </p:cNvSpPr>
          <p:nvPr>
            <p:ph type="dt" sz="half" idx="10"/>
          </p:nvPr>
        </p:nvSpPr>
        <p:spPr/>
        <p:txBody>
          <a:bodyPr/>
          <a:lstStyle/>
          <a:p>
            <a:fld id="{DDBE0AF1-49B2-184E-A5AC-9A6AA6B217C7}" type="datetimeFigureOut">
              <a:rPr lang="it-IT" smtClean="0"/>
              <a:t>17/09/2018</a:t>
            </a:fld>
            <a:endParaRPr lang="it-IT"/>
          </a:p>
        </p:txBody>
      </p:sp>
      <p:sp>
        <p:nvSpPr>
          <p:cNvPr id="5" name="Segnaposto piè di pagina 4">
            <a:extLst>
              <a:ext uri="{FF2B5EF4-FFF2-40B4-BE49-F238E27FC236}">
                <a16:creationId xmlns:a16="http://schemas.microsoft.com/office/drawing/2014/main" id="{536580A9-36AF-CC47-8142-B0DAFDC55D4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7B92AF9-14C4-CD40-B604-CF81C735D0AB}"/>
              </a:ext>
            </a:extLst>
          </p:cNvPr>
          <p:cNvSpPr>
            <a:spLocks noGrp="1"/>
          </p:cNvSpPr>
          <p:nvPr>
            <p:ph type="sldNum" sz="quarter" idx="12"/>
          </p:nvPr>
        </p:nvSpPr>
        <p:spPr/>
        <p:txBody>
          <a:bodyPr/>
          <a:lstStyle/>
          <a:p>
            <a:fld id="{E9DE3758-5764-2D4B-8767-9E3969F37F73}" type="slidenum">
              <a:rPr lang="it-IT" smtClean="0"/>
              <a:t>‹N°›</a:t>
            </a:fld>
            <a:endParaRPr lang="it-IT"/>
          </a:p>
        </p:txBody>
      </p:sp>
    </p:spTree>
    <p:extLst>
      <p:ext uri="{BB962C8B-B14F-4D97-AF65-F5344CB8AC3E}">
        <p14:creationId xmlns:p14="http://schemas.microsoft.com/office/powerpoint/2010/main" val="22756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3A459E-6FE0-1244-926C-B44341264CB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FB496FE-9880-0E44-B0F7-088ECB215F20}"/>
              </a:ext>
            </a:extLst>
          </p:cNvPr>
          <p:cNvSpPr>
            <a:spLocks noGrp="1"/>
          </p:cNvSpPr>
          <p:nvPr>
            <p:ph sz="half" idx="1"/>
          </p:nvPr>
        </p:nvSpPr>
        <p:spPr>
          <a:xfrm>
            <a:off x="838201"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CDB6FA80-DB9D-5C46-9C0F-B30BFD6630C3}"/>
              </a:ext>
            </a:extLst>
          </p:cNvPr>
          <p:cNvSpPr>
            <a:spLocks noGrp="1"/>
          </p:cNvSpPr>
          <p:nvPr>
            <p:ph sz="half" idx="2"/>
          </p:nvPr>
        </p:nvSpPr>
        <p:spPr>
          <a:xfrm>
            <a:off x="6172201"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79CAEBD5-258A-144B-B0EF-2DC2D6204765}"/>
              </a:ext>
            </a:extLst>
          </p:cNvPr>
          <p:cNvSpPr>
            <a:spLocks noGrp="1"/>
          </p:cNvSpPr>
          <p:nvPr>
            <p:ph type="dt" sz="half" idx="10"/>
          </p:nvPr>
        </p:nvSpPr>
        <p:spPr/>
        <p:txBody>
          <a:bodyPr/>
          <a:lstStyle/>
          <a:p>
            <a:fld id="{DDBE0AF1-49B2-184E-A5AC-9A6AA6B217C7}" type="datetimeFigureOut">
              <a:rPr lang="it-IT" smtClean="0"/>
              <a:t>17/09/2018</a:t>
            </a:fld>
            <a:endParaRPr lang="it-IT"/>
          </a:p>
        </p:txBody>
      </p:sp>
      <p:sp>
        <p:nvSpPr>
          <p:cNvPr id="6" name="Segnaposto piè di pagina 5">
            <a:extLst>
              <a:ext uri="{FF2B5EF4-FFF2-40B4-BE49-F238E27FC236}">
                <a16:creationId xmlns:a16="http://schemas.microsoft.com/office/drawing/2014/main" id="{5967B9B6-F570-1E4D-B925-AB65F8CDB5C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08CCA87-7201-F44C-AE7C-8AAEA7174629}"/>
              </a:ext>
            </a:extLst>
          </p:cNvPr>
          <p:cNvSpPr>
            <a:spLocks noGrp="1"/>
          </p:cNvSpPr>
          <p:nvPr>
            <p:ph type="sldNum" sz="quarter" idx="12"/>
          </p:nvPr>
        </p:nvSpPr>
        <p:spPr/>
        <p:txBody>
          <a:bodyPr/>
          <a:lstStyle/>
          <a:p>
            <a:fld id="{E9DE3758-5764-2D4B-8767-9E3969F37F73}" type="slidenum">
              <a:rPr lang="it-IT" smtClean="0"/>
              <a:t>‹N°›</a:t>
            </a:fld>
            <a:endParaRPr lang="it-IT"/>
          </a:p>
        </p:txBody>
      </p:sp>
    </p:spTree>
    <p:extLst>
      <p:ext uri="{BB962C8B-B14F-4D97-AF65-F5344CB8AC3E}">
        <p14:creationId xmlns:p14="http://schemas.microsoft.com/office/powerpoint/2010/main" val="2921950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4043E9-7C4B-7740-B036-66F0F94775FE}"/>
              </a:ext>
            </a:extLst>
          </p:cNvPr>
          <p:cNvSpPr>
            <a:spLocks noGrp="1"/>
          </p:cNvSpPr>
          <p:nvPr>
            <p:ph type="title"/>
          </p:nvPr>
        </p:nvSpPr>
        <p:spPr>
          <a:xfrm>
            <a:off x="839789" y="365129"/>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CF6B0B3-4479-2F48-8591-D1098E79F664}"/>
              </a:ext>
            </a:extLst>
          </p:cNvPr>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399" indent="0">
              <a:buNone/>
              <a:defRPr sz="1801" b="1"/>
            </a:lvl3pPr>
            <a:lvl4pPr marL="1371600" indent="0">
              <a:buNone/>
              <a:defRPr sz="1600" b="1"/>
            </a:lvl4pPr>
            <a:lvl5pPr marL="1828800" indent="0">
              <a:buNone/>
              <a:defRPr sz="1600" b="1"/>
            </a:lvl5pPr>
            <a:lvl6pPr marL="2286001"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67036A10-C364-A041-935A-9C2DBD4CB9B0}"/>
              </a:ext>
            </a:extLst>
          </p:cNvPr>
          <p:cNvSpPr>
            <a:spLocks noGrp="1"/>
          </p:cNvSpPr>
          <p:nvPr>
            <p:ph sz="half" idx="2"/>
          </p:nvPr>
        </p:nvSpPr>
        <p:spPr>
          <a:xfrm>
            <a:off x="839790"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CC73B087-5B37-B649-BA82-904B370CC6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399" indent="0">
              <a:buNone/>
              <a:defRPr sz="1801" b="1"/>
            </a:lvl3pPr>
            <a:lvl4pPr marL="1371600" indent="0">
              <a:buNone/>
              <a:defRPr sz="1600" b="1"/>
            </a:lvl4pPr>
            <a:lvl5pPr marL="1828800" indent="0">
              <a:buNone/>
              <a:defRPr sz="1600" b="1"/>
            </a:lvl5pPr>
            <a:lvl6pPr marL="2286001"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E4418FBB-2ADA-7E49-9FF8-0A92CDFB04BC}"/>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DA72FF14-9D19-F646-8FE0-B9E21DAB9DFF}"/>
              </a:ext>
            </a:extLst>
          </p:cNvPr>
          <p:cNvSpPr>
            <a:spLocks noGrp="1"/>
          </p:cNvSpPr>
          <p:nvPr>
            <p:ph type="dt" sz="half" idx="10"/>
          </p:nvPr>
        </p:nvSpPr>
        <p:spPr/>
        <p:txBody>
          <a:bodyPr/>
          <a:lstStyle/>
          <a:p>
            <a:fld id="{DDBE0AF1-49B2-184E-A5AC-9A6AA6B217C7}" type="datetimeFigureOut">
              <a:rPr lang="it-IT" smtClean="0"/>
              <a:t>17/09/2018</a:t>
            </a:fld>
            <a:endParaRPr lang="it-IT"/>
          </a:p>
        </p:txBody>
      </p:sp>
      <p:sp>
        <p:nvSpPr>
          <p:cNvPr id="8" name="Segnaposto piè di pagina 7">
            <a:extLst>
              <a:ext uri="{FF2B5EF4-FFF2-40B4-BE49-F238E27FC236}">
                <a16:creationId xmlns:a16="http://schemas.microsoft.com/office/drawing/2014/main" id="{61BB1072-98E8-9C43-986C-03F21641B09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39C58C9-7C5F-9544-BDC3-6003A92A23AB}"/>
              </a:ext>
            </a:extLst>
          </p:cNvPr>
          <p:cNvSpPr>
            <a:spLocks noGrp="1"/>
          </p:cNvSpPr>
          <p:nvPr>
            <p:ph type="sldNum" sz="quarter" idx="12"/>
          </p:nvPr>
        </p:nvSpPr>
        <p:spPr/>
        <p:txBody>
          <a:bodyPr/>
          <a:lstStyle/>
          <a:p>
            <a:fld id="{E9DE3758-5764-2D4B-8767-9E3969F37F73}" type="slidenum">
              <a:rPr lang="it-IT" smtClean="0"/>
              <a:t>‹N°›</a:t>
            </a:fld>
            <a:endParaRPr lang="it-IT"/>
          </a:p>
        </p:txBody>
      </p:sp>
    </p:spTree>
    <p:extLst>
      <p:ext uri="{BB962C8B-B14F-4D97-AF65-F5344CB8AC3E}">
        <p14:creationId xmlns:p14="http://schemas.microsoft.com/office/powerpoint/2010/main" val="415317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E2B211-1556-544D-8922-02625D33669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96A0DDC-5009-A247-88C7-B591FE780DF9}"/>
              </a:ext>
            </a:extLst>
          </p:cNvPr>
          <p:cNvSpPr>
            <a:spLocks noGrp="1"/>
          </p:cNvSpPr>
          <p:nvPr>
            <p:ph type="dt" sz="half" idx="10"/>
          </p:nvPr>
        </p:nvSpPr>
        <p:spPr/>
        <p:txBody>
          <a:bodyPr/>
          <a:lstStyle/>
          <a:p>
            <a:fld id="{DDBE0AF1-49B2-184E-A5AC-9A6AA6B217C7}" type="datetimeFigureOut">
              <a:rPr lang="it-IT" smtClean="0"/>
              <a:t>17/09/2018</a:t>
            </a:fld>
            <a:endParaRPr lang="it-IT"/>
          </a:p>
        </p:txBody>
      </p:sp>
      <p:sp>
        <p:nvSpPr>
          <p:cNvPr id="4" name="Segnaposto piè di pagina 3">
            <a:extLst>
              <a:ext uri="{FF2B5EF4-FFF2-40B4-BE49-F238E27FC236}">
                <a16:creationId xmlns:a16="http://schemas.microsoft.com/office/drawing/2014/main" id="{AC7F928C-3CB2-4E4B-919B-C995272E32C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BDC266-0F49-C545-BF70-576F42F004D8}"/>
              </a:ext>
            </a:extLst>
          </p:cNvPr>
          <p:cNvSpPr>
            <a:spLocks noGrp="1"/>
          </p:cNvSpPr>
          <p:nvPr>
            <p:ph type="sldNum" sz="quarter" idx="12"/>
          </p:nvPr>
        </p:nvSpPr>
        <p:spPr/>
        <p:txBody>
          <a:bodyPr/>
          <a:lstStyle/>
          <a:p>
            <a:fld id="{E9DE3758-5764-2D4B-8767-9E3969F37F73}" type="slidenum">
              <a:rPr lang="it-IT" smtClean="0"/>
              <a:t>‹N°›</a:t>
            </a:fld>
            <a:endParaRPr lang="it-IT"/>
          </a:p>
        </p:txBody>
      </p:sp>
    </p:spTree>
    <p:extLst>
      <p:ext uri="{BB962C8B-B14F-4D97-AF65-F5344CB8AC3E}">
        <p14:creationId xmlns:p14="http://schemas.microsoft.com/office/powerpoint/2010/main" val="182435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520688E-218C-F243-8167-BB3337A9E8D4}"/>
              </a:ext>
            </a:extLst>
          </p:cNvPr>
          <p:cNvSpPr>
            <a:spLocks noGrp="1"/>
          </p:cNvSpPr>
          <p:nvPr>
            <p:ph type="dt" sz="half" idx="10"/>
          </p:nvPr>
        </p:nvSpPr>
        <p:spPr/>
        <p:txBody>
          <a:bodyPr/>
          <a:lstStyle/>
          <a:p>
            <a:fld id="{DDBE0AF1-49B2-184E-A5AC-9A6AA6B217C7}" type="datetimeFigureOut">
              <a:rPr lang="it-IT" smtClean="0"/>
              <a:t>17/09/2018</a:t>
            </a:fld>
            <a:endParaRPr lang="it-IT"/>
          </a:p>
        </p:txBody>
      </p:sp>
      <p:sp>
        <p:nvSpPr>
          <p:cNvPr id="3" name="Segnaposto piè di pagina 2">
            <a:extLst>
              <a:ext uri="{FF2B5EF4-FFF2-40B4-BE49-F238E27FC236}">
                <a16:creationId xmlns:a16="http://schemas.microsoft.com/office/drawing/2014/main" id="{1CA5F71E-50C4-1F4C-B0EF-B690349552F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769DD69-9971-DE40-89CD-CCAB74138DFD}"/>
              </a:ext>
            </a:extLst>
          </p:cNvPr>
          <p:cNvSpPr>
            <a:spLocks noGrp="1"/>
          </p:cNvSpPr>
          <p:nvPr>
            <p:ph type="sldNum" sz="quarter" idx="12"/>
          </p:nvPr>
        </p:nvSpPr>
        <p:spPr/>
        <p:txBody>
          <a:bodyPr/>
          <a:lstStyle/>
          <a:p>
            <a:fld id="{E9DE3758-5764-2D4B-8767-9E3969F37F73}" type="slidenum">
              <a:rPr lang="it-IT" smtClean="0"/>
              <a:t>‹N°›</a:t>
            </a:fld>
            <a:endParaRPr lang="it-IT"/>
          </a:p>
        </p:txBody>
      </p:sp>
    </p:spTree>
    <p:extLst>
      <p:ext uri="{BB962C8B-B14F-4D97-AF65-F5344CB8AC3E}">
        <p14:creationId xmlns:p14="http://schemas.microsoft.com/office/powerpoint/2010/main" val="75794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5498BC-5FFC-544A-AEFC-6E2884F3370D}"/>
              </a:ext>
            </a:extLst>
          </p:cNvPr>
          <p:cNvSpPr>
            <a:spLocks noGrp="1"/>
          </p:cNvSpPr>
          <p:nvPr>
            <p:ph type="title"/>
          </p:nvPr>
        </p:nvSpPr>
        <p:spPr>
          <a:xfrm>
            <a:off x="839789" y="457200"/>
            <a:ext cx="3932238"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853AA5A-3ED2-2944-B8DA-8DEC0BC2D3E9}"/>
              </a:ext>
            </a:extLst>
          </p:cNvPr>
          <p:cNvSpPr>
            <a:spLocks noGrp="1"/>
          </p:cNvSpPr>
          <p:nvPr>
            <p:ph idx="1"/>
          </p:nvPr>
        </p:nvSpPr>
        <p:spPr>
          <a:xfrm>
            <a:off x="5183188"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B537996D-1E25-8044-94CB-63E1DB51F2C4}"/>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1"/>
            </a:lvl2pPr>
            <a:lvl3pPr marL="914399" indent="0">
              <a:buNone/>
              <a:defRPr sz="1200"/>
            </a:lvl3pPr>
            <a:lvl4pPr marL="1371600" indent="0">
              <a:buNone/>
              <a:defRPr sz="1001"/>
            </a:lvl4pPr>
            <a:lvl5pPr marL="1828800" indent="0">
              <a:buNone/>
              <a:defRPr sz="1001"/>
            </a:lvl5pPr>
            <a:lvl6pPr marL="2286001" indent="0">
              <a:buNone/>
              <a:defRPr sz="1001"/>
            </a:lvl6pPr>
            <a:lvl7pPr marL="2743200" indent="0">
              <a:buNone/>
              <a:defRPr sz="1001"/>
            </a:lvl7pPr>
            <a:lvl8pPr marL="3200400" indent="0">
              <a:buNone/>
              <a:defRPr sz="1001"/>
            </a:lvl8pPr>
            <a:lvl9pPr marL="3657600" indent="0">
              <a:buNone/>
              <a:defRPr sz="1001"/>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B63B090D-A8B8-ED4F-BE2E-A7E748E506D3}"/>
              </a:ext>
            </a:extLst>
          </p:cNvPr>
          <p:cNvSpPr>
            <a:spLocks noGrp="1"/>
          </p:cNvSpPr>
          <p:nvPr>
            <p:ph type="dt" sz="half" idx="10"/>
          </p:nvPr>
        </p:nvSpPr>
        <p:spPr/>
        <p:txBody>
          <a:bodyPr/>
          <a:lstStyle/>
          <a:p>
            <a:fld id="{DDBE0AF1-49B2-184E-A5AC-9A6AA6B217C7}" type="datetimeFigureOut">
              <a:rPr lang="it-IT" smtClean="0"/>
              <a:t>17/09/2018</a:t>
            </a:fld>
            <a:endParaRPr lang="it-IT"/>
          </a:p>
        </p:txBody>
      </p:sp>
      <p:sp>
        <p:nvSpPr>
          <p:cNvPr id="6" name="Segnaposto piè di pagina 5">
            <a:extLst>
              <a:ext uri="{FF2B5EF4-FFF2-40B4-BE49-F238E27FC236}">
                <a16:creationId xmlns:a16="http://schemas.microsoft.com/office/drawing/2014/main" id="{4A159391-3D40-3847-8C39-7B2C6428806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B87E90C-C469-9B49-9A16-1A93828BADB5}"/>
              </a:ext>
            </a:extLst>
          </p:cNvPr>
          <p:cNvSpPr>
            <a:spLocks noGrp="1"/>
          </p:cNvSpPr>
          <p:nvPr>
            <p:ph type="sldNum" sz="quarter" idx="12"/>
          </p:nvPr>
        </p:nvSpPr>
        <p:spPr/>
        <p:txBody>
          <a:bodyPr/>
          <a:lstStyle/>
          <a:p>
            <a:fld id="{E9DE3758-5764-2D4B-8767-9E3969F37F73}" type="slidenum">
              <a:rPr lang="it-IT" smtClean="0"/>
              <a:t>‹N°›</a:t>
            </a:fld>
            <a:endParaRPr lang="it-IT"/>
          </a:p>
        </p:txBody>
      </p:sp>
    </p:spTree>
    <p:extLst>
      <p:ext uri="{BB962C8B-B14F-4D97-AF65-F5344CB8AC3E}">
        <p14:creationId xmlns:p14="http://schemas.microsoft.com/office/powerpoint/2010/main" val="86398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4539BD-F1B3-814C-9D37-F24C7015DB2C}"/>
              </a:ext>
            </a:extLst>
          </p:cNvPr>
          <p:cNvSpPr>
            <a:spLocks noGrp="1"/>
          </p:cNvSpPr>
          <p:nvPr>
            <p:ph type="title"/>
          </p:nvPr>
        </p:nvSpPr>
        <p:spPr>
          <a:xfrm>
            <a:off x="839789" y="457200"/>
            <a:ext cx="3932238"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8A292C3-8B21-D84E-9DB8-333A30C9EA09}"/>
              </a:ext>
            </a:extLst>
          </p:cNvPr>
          <p:cNvSpPr>
            <a:spLocks noGrp="1"/>
          </p:cNvSpPr>
          <p:nvPr>
            <p:ph type="pic" idx="1"/>
          </p:nvPr>
        </p:nvSpPr>
        <p:spPr>
          <a:xfrm>
            <a:off x="5183188" y="987429"/>
            <a:ext cx="6172201" cy="4873625"/>
          </a:xfrm>
        </p:spPr>
        <p:txBody>
          <a:bodyPr/>
          <a:lstStyle>
            <a:lvl1pPr marL="0" indent="0">
              <a:buNone/>
              <a:defRPr sz="3200"/>
            </a:lvl1pPr>
            <a:lvl2pPr marL="457200" indent="0">
              <a:buNone/>
              <a:defRPr sz="2800"/>
            </a:lvl2pPr>
            <a:lvl3pPr marL="914399" indent="0">
              <a:buNone/>
              <a:defRPr sz="2400"/>
            </a:lvl3pPr>
            <a:lvl4pPr marL="1371600" indent="0">
              <a:buNone/>
              <a:defRPr sz="2000"/>
            </a:lvl4pPr>
            <a:lvl5pPr marL="1828800" indent="0">
              <a:buNone/>
              <a:defRPr sz="2000"/>
            </a:lvl5pPr>
            <a:lvl6pPr marL="2286001"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7C323C8-4C0D-8242-B366-FD09F2EAD804}"/>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1"/>
            </a:lvl2pPr>
            <a:lvl3pPr marL="914399" indent="0">
              <a:buNone/>
              <a:defRPr sz="1200"/>
            </a:lvl3pPr>
            <a:lvl4pPr marL="1371600" indent="0">
              <a:buNone/>
              <a:defRPr sz="1001"/>
            </a:lvl4pPr>
            <a:lvl5pPr marL="1828800" indent="0">
              <a:buNone/>
              <a:defRPr sz="1001"/>
            </a:lvl5pPr>
            <a:lvl6pPr marL="2286001" indent="0">
              <a:buNone/>
              <a:defRPr sz="1001"/>
            </a:lvl6pPr>
            <a:lvl7pPr marL="2743200" indent="0">
              <a:buNone/>
              <a:defRPr sz="1001"/>
            </a:lvl7pPr>
            <a:lvl8pPr marL="3200400" indent="0">
              <a:buNone/>
              <a:defRPr sz="1001"/>
            </a:lvl8pPr>
            <a:lvl9pPr marL="3657600" indent="0">
              <a:buNone/>
              <a:defRPr sz="1001"/>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5087CFF0-3D21-A147-8CE8-33E7854AF0FE}"/>
              </a:ext>
            </a:extLst>
          </p:cNvPr>
          <p:cNvSpPr>
            <a:spLocks noGrp="1"/>
          </p:cNvSpPr>
          <p:nvPr>
            <p:ph type="dt" sz="half" idx="10"/>
          </p:nvPr>
        </p:nvSpPr>
        <p:spPr/>
        <p:txBody>
          <a:bodyPr/>
          <a:lstStyle/>
          <a:p>
            <a:fld id="{DDBE0AF1-49B2-184E-A5AC-9A6AA6B217C7}" type="datetimeFigureOut">
              <a:rPr lang="it-IT" smtClean="0"/>
              <a:t>17/09/2018</a:t>
            </a:fld>
            <a:endParaRPr lang="it-IT"/>
          </a:p>
        </p:txBody>
      </p:sp>
      <p:sp>
        <p:nvSpPr>
          <p:cNvPr id="6" name="Segnaposto piè di pagina 5">
            <a:extLst>
              <a:ext uri="{FF2B5EF4-FFF2-40B4-BE49-F238E27FC236}">
                <a16:creationId xmlns:a16="http://schemas.microsoft.com/office/drawing/2014/main" id="{A30141EF-6198-D34C-B0D0-05C752B320A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36C83C4-D42F-CD4F-A5A8-22D314A21970}"/>
              </a:ext>
            </a:extLst>
          </p:cNvPr>
          <p:cNvSpPr>
            <a:spLocks noGrp="1"/>
          </p:cNvSpPr>
          <p:nvPr>
            <p:ph type="sldNum" sz="quarter" idx="12"/>
          </p:nvPr>
        </p:nvSpPr>
        <p:spPr/>
        <p:txBody>
          <a:bodyPr/>
          <a:lstStyle/>
          <a:p>
            <a:fld id="{E9DE3758-5764-2D4B-8767-9E3969F37F73}" type="slidenum">
              <a:rPr lang="it-IT" smtClean="0"/>
              <a:t>‹N°›</a:t>
            </a:fld>
            <a:endParaRPr lang="it-IT"/>
          </a:p>
        </p:txBody>
      </p:sp>
    </p:spTree>
    <p:extLst>
      <p:ext uri="{BB962C8B-B14F-4D97-AF65-F5344CB8AC3E}">
        <p14:creationId xmlns:p14="http://schemas.microsoft.com/office/powerpoint/2010/main" val="33953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3CEDFF1-5710-D94C-864D-6DCDCD24E0C9}"/>
              </a:ext>
            </a:extLst>
          </p:cNvPr>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4C5C77E-100D-8241-B9B7-424D698CEFF9}"/>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3667193-0852-AC41-9683-DF55F3A1CAA6}"/>
              </a:ext>
            </a:extLst>
          </p:cNvPr>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E0AF1-49B2-184E-A5AC-9A6AA6B217C7}" type="datetimeFigureOut">
              <a:rPr lang="it-IT" smtClean="0"/>
              <a:t>17/09/2018</a:t>
            </a:fld>
            <a:endParaRPr lang="it-IT"/>
          </a:p>
        </p:txBody>
      </p:sp>
      <p:sp>
        <p:nvSpPr>
          <p:cNvPr id="5" name="Segnaposto piè di pagina 4">
            <a:extLst>
              <a:ext uri="{FF2B5EF4-FFF2-40B4-BE49-F238E27FC236}">
                <a16:creationId xmlns:a16="http://schemas.microsoft.com/office/drawing/2014/main" id="{68BE9B40-0E8C-4148-B3E2-97CEDBAF2A76}"/>
              </a:ext>
            </a:extLst>
          </p:cNvPr>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9E53F9C-18AF-E949-B126-36BEDBA449B4}"/>
              </a:ext>
            </a:extLst>
          </p:cNvPr>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E3758-5764-2D4B-8767-9E3969F37F73}" type="slidenum">
              <a:rPr lang="it-IT" smtClean="0"/>
              <a:t>‹N°›</a:t>
            </a:fld>
            <a:endParaRPr lang="it-IT"/>
          </a:p>
        </p:txBody>
      </p:sp>
    </p:spTree>
    <p:extLst>
      <p:ext uri="{BB962C8B-B14F-4D97-AF65-F5344CB8AC3E}">
        <p14:creationId xmlns:p14="http://schemas.microsoft.com/office/powerpoint/2010/main" val="2777252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9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39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1" indent="-228600" algn="l" defTabSz="91439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39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99"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01"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it-IT"/>
      </a:defPPr>
      <a:lvl1pPr marL="0" algn="l" defTabSz="914399" rtl="0" eaLnBrk="1" latinLnBrk="0" hangingPunct="1">
        <a:defRPr sz="1801" kern="1200">
          <a:solidFill>
            <a:schemeClr val="tx1"/>
          </a:solidFill>
          <a:latin typeface="+mn-lt"/>
          <a:ea typeface="+mn-ea"/>
          <a:cs typeface="+mn-cs"/>
        </a:defRPr>
      </a:lvl1pPr>
      <a:lvl2pPr marL="457200" algn="l" defTabSz="914399" rtl="0" eaLnBrk="1" latinLnBrk="0" hangingPunct="1">
        <a:defRPr sz="1801" kern="1200">
          <a:solidFill>
            <a:schemeClr val="tx1"/>
          </a:solidFill>
          <a:latin typeface="+mn-lt"/>
          <a:ea typeface="+mn-ea"/>
          <a:cs typeface="+mn-cs"/>
        </a:defRPr>
      </a:lvl2pPr>
      <a:lvl3pPr marL="914399" algn="l" defTabSz="914399" rtl="0" eaLnBrk="1" latinLnBrk="0" hangingPunct="1">
        <a:defRPr sz="1801" kern="1200">
          <a:solidFill>
            <a:schemeClr val="tx1"/>
          </a:solidFill>
          <a:latin typeface="+mn-lt"/>
          <a:ea typeface="+mn-ea"/>
          <a:cs typeface="+mn-cs"/>
        </a:defRPr>
      </a:lvl3pPr>
      <a:lvl4pPr marL="1371600" algn="l" defTabSz="914399" rtl="0" eaLnBrk="1" latinLnBrk="0" hangingPunct="1">
        <a:defRPr sz="1801" kern="1200">
          <a:solidFill>
            <a:schemeClr val="tx1"/>
          </a:solidFill>
          <a:latin typeface="+mn-lt"/>
          <a:ea typeface="+mn-ea"/>
          <a:cs typeface="+mn-cs"/>
        </a:defRPr>
      </a:lvl4pPr>
      <a:lvl5pPr marL="1828800" algn="l" defTabSz="914399" rtl="0" eaLnBrk="1" latinLnBrk="0" hangingPunct="1">
        <a:defRPr sz="1801" kern="1200">
          <a:solidFill>
            <a:schemeClr val="tx1"/>
          </a:solidFill>
          <a:latin typeface="+mn-lt"/>
          <a:ea typeface="+mn-ea"/>
          <a:cs typeface="+mn-cs"/>
        </a:defRPr>
      </a:lvl5pPr>
      <a:lvl6pPr marL="2286001" algn="l" defTabSz="914399" rtl="0" eaLnBrk="1" latinLnBrk="0" hangingPunct="1">
        <a:defRPr sz="1801" kern="1200">
          <a:solidFill>
            <a:schemeClr val="tx1"/>
          </a:solidFill>
          <a:latin typeface="+mn-lt"/>
          <a:ea typeface="+mn-ea"/>
          <a:cs typeface="+mn-cs"/>
        </a:defRPr>
      </a:lvl6pPr>
      <a:lvl7pPr marL="2743200" algn="l" defTabSz="914399" rtl="0" eaLnBrk="1" latinLnBrk="0" hangingPunct="1">
        <a:defRPr sz="1801" kern="1200">
          <a:solidFill>
            <a:schemeClr val="tx1"/>
          </a:solidFill>
          <a:latin typeface="+mn-lt"/>
          <a:ea typeface="+mn-ea"/>
          <a:cs typeface="+mn-cs"/>
        </a:defRPr>
      </a:lvl7pPr>
      <a:lvl8pPr marL="3200400" algn="l" defTabSz="914399" rtl="0" eaLnBrk="1" latinLnBrk="0" hangingPunct="1">
        <a:defRPr sz="1801" kern="1200">
          <a:solidFill>
            <a:schemeClr val="tx1"/>
          </a:solidFill>
          <a:latin typeface="+mn-lt"/>
          <a:ea typeface="+mn-ea"/>
          <a:cs typeface="+mn-cs"/>
        </a:defRPr>
      </a:lvl8pPr>
      <a:lvl9pPr marL="3657600" algn="l" defTabSz="91439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5.gif"/><Relationship Id="rId12"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magine 33">
            <a:extLst>
              <a:ext uri="{FF2B5EF4-FFF2-40B4-BE49-F238E27FC236}">
                <a16:creationId xmlns:a16="http://schemas.microsoft.com/office/drawing/2014/main" id="{590601DE-9413-A349-961C-4234E5494841}"/>
              </a:ext>
            </a:extLst>
          </p:cNvPr>
          <p:cNvPicPr>
            <a:picLocks noChangeAspect="1"/>
          </p:cNvPicPr>
          <p:nvPr/>
        </p:nvPicPr>
        <p:blipFill>
          <a:blip r:embed="rId2">
            <a:extLst/>
          </a:blip>
          <a:stretch>
            <a:fillRect/>
          </a:stretch>
        </p:blipFill>
        <p:spPr>
          <a:xfrm>
            <a:off x="3050718" y="4404336"/>
            <a:ext cx="947672" cy="533066"/>
          </a:xfrm>
          <a:prstGeom prst="rect">
            <a:avLst/>
          </a:prstGeom>
        </p:spPr>
      </p:pic>
      <p:pic>
        <p:nvPicPr>
          <p:cNvPr id="36" name="Immagine 35">
            <a:extLst>
              <a:ext uri="{FF2B5EF4-FFF2-40B4-BE49-F238E27FC236}">
                <a16:creationId xmlns:a16="http://schemas.microsoft.com/office/drawing/2014/main" id="{5F8179AC-DE78-8C46-A18C-18B647BB1541}"/>
              </a:ext>
            </a:extLst>
          </p:cNvPr>
          <p:cNvPicPr>
            <a:picLocks noChangeAspect="1"/>
          </p:cNvPicPr>
          <p:nvPr/>
        </p:nvPicPr>
        <p:blipFill>
          <a:blip r:embed="rId3"/>
          <a:stretch>
            <a:fillRect/>
          </a:stretch>
        </p:blipFill>
        <p:spPr>
          <a:xfrm>
            <a:off x="4527851" y="4465320"/>
            <a:ext cx="982739" cy="509386"/>
          </a:xfrm>
          <a:prstGeom prst="rect">
            <a:avLst/>
          </a:prstGeom>
        </p:spPr>
      </p:pic>
      <p:pic>
        <p:nvPicPr>
          <p:cNvPr id="38" name="Immagine 37">
            <a:extLst>
              <a:ext uri="{FF2B5EF4-FFF2-40B4-BE49-F238E27FC236}">
                <a16:creationId xmlns:a16="http://schemas.microsoft.com/office/drawing/2014/main" id="{73EC03F4-C627-564E-87EF-12446E0CD66D}"/>
              </a:ext>
            </a:extLst>
          </p:cNvPr>
          <p:cNvPicPr>
            <a:picLocks noChangeAspect="1"/>
          </p:cNvPicPr>
          <p:nvPr/>
        </p:nvPicPr>
        <p:blipFill>
          <a:blip r:embed="rId4">
            <a:duotone>
              <a:prstClr val="black"/>
              <a:schemeClr val="tx2">
                <a:tint val="45000"/>
                <a:satMod val="400000"/>
              </a:schemeClr>
            </a:duotone>
            <a:extLst/>
          </a:blip>
          <a:stretch>
            <a:fillRect/>
          </a:stretch>
        </p:blipFill>
        <p:spPr>
          <a:xfrm>
            <a:off x="1394083" y="4488180"/>
            <a:ext cx="1047407" cy="449222"/>
          </a:xfrm>
          <a:prstGeom prst="rect">
            <a:avLst/>
          </a:prstGeom>
        </p:spPr>
      </p:pic>
      <p:pic>
        <p:nvPicPr>
          <p:cNvPr id="40" name="Immagine 39">
            <a:extLst>
              <a:ext uri="{FF2B5EF4-FFF2-40B4-BE49-F238E27FC236}">
                <a16:creationId xmlns:a16="http://schemas.microsoft.com/office/drawing/2014/main" id="{B0E7D48D-896B-344C-8006-53224BA52A1E}"/>
              </a:ext>
            </a:extLst>
          </p:cNvPr>
          <p:cNvPicPr>
            <a:picLocks noChangeAspect="1"/>
          </p:cNvPicPr>
          <p:nvPr/>
        </p:nvPicPr>
        <p:blipFill>
          <a:blip r:embed="rId5">
            <a:extLst/>
          </a:blip>
          <a:stretch>
            <a:fillRect/>
          </a:stretch>
        </p:blipFill>
        <p:spPr>
          <a:xfrm>
            <a:off x="2725288" y="3568025"/>
            <a:ext cx="1625185" cy="648492"/>
          </a:xfrm>
          <a:prstGeom prst="rect">
            <a:avLst/>
          </a:prstGeom>
        </p:spPr>
      </p:pic>
      <p:pic>
        <p:nvPicPr>
          <p:cNvPr id="42" name="Immagine 41">
            <a:extLst>
              <a:ext uri="{FF2B5EF4-FFF2-40B4-BE49-F238E27FC236}">
                <a16:creationId xmlns:a16="http://schemas.microsoft.com/office/drawing/2014/main" id="{E8DC916C-2936-D74B-8EFE-738794668002}"/>
              </a:ext>
            </a:extLst>
          </p:cNvPr>
          <p:cNvPicPr>
            <a:picLocks noChangeAspect="1"/>
          </p:cNvPicPr>
          <p:nvPr/>
        </p:nvPicPr>
        <p:blipFill>
          <a:blip r:embed="rId6"/>
          <a:stretch>
            <a:fillRect/>
          </a:stretch>
        </p:blipFill>
        <p:spPr>
          <a:xfrm>
            <a:off x="1358739" y="3827730"/>
            <a:ext cx="1201756" cy="411488"/>
          </a:xfrm>
          <a:prstGeom prst="rect">
            <a:avLst/>
          </a:prstGeom>
        </p:spPr>
      </p:pic>
      <p:pic>
        <p:nvPicPr>
          <p:cNvPr id="44" name="Immagine 43">
            <a:extLst>
              <a:ext uri="{FF2B5EF4-FFF2-40B4-BE49-F238E27FC236}">
                <a16:creationId xmlns:a16="http://schemas.microsoft.com/office/drawing/2014/main" id="{B2F56DFE-C76F-EC45-ACF2-715C3044640F}"/>
              </a:ext>
            </a:extLst>
          </p:cNvPr>
          <p:cNvPicPr>
            <a:picLocks noChangeAspect="1"/>
          </p:cNvPicPr>
          <p:nvPr/>
        </p:nvPicPr>
        <p:blipFill>
          <a:blip r:embed="rId7">
            <a:extLst/>
          </a:blip>
          <a:stretch>
            <a:fillRect/>
          </a:stretch>
        </p:blipFill>
        <p:spPr>
          <a:xfrm>
            <a:off x="4418123" y="3742113"/>
            <a:ext cx="1379744" cy="474288"/>
          </a:xfrm>
          <a:prstGeom prst="rect">
            <a:avLst/>
          </a:prstGeom>
        </p:spPr>
      </p:pic>
      <p:pic>
        <p:nvPicPr>
          <p:cNvPr id="45" name="Immagine 4">
            <a:extLst>
              <a:ext uri="{FF2B5EF4-FFF2-40B4-BE49-F238E27FC236}">
                <a16:creationId xmlns:a16="http://schemas.microsoft.com/office/drawing/2014/main" id="{400D4040-125F-1C4E-9840-572CC8E77D56}"/>
              </a:ext>
            </a:extLst>
          </p:cNvPr>
          <p:cNvPicPr>
            <a:picLocks noChangeAspect="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4352438" y="2493589"/>
            <a:ext cx="1305571" cy="4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magine 45" descr="logo_ec.png">
            <a:extLst>
              <a:ext uri="{FF2B5EF4-FFF2-40B4-BE49-F238E27FC236}">
                <a16:creationId xmlns:a16="http://schemas.microsoft.com/office/drawing/2014/main" id="{5F656343-4D0E-0541-97DB-9F8C084EE7B7}"/>
              </a:ext>
            </a:extLst>
          </p:cNvPr>
          <p:cNvPicPr>
            <a:picLocks noChangeAspect="1"/>
          </p:cNvPicPr>
          <p:nvPr/>
        </p:nvPicPr>
        <p:blipFill rotWithShape="1">
          <a:blip r:embed="rId9">
            <a:grayscl/>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rcRect l="27898"/>
          <a:stretch/>
        </p:blipFill>
        <p:spPr>
          <a:xfrm>
            <a:off x="4388296" y="5785287"/>
            <a:ext cx="1167042" cy="770754"/>
          </a:xfrm>
          <a:prstGeom prst="rect">
            <a:avLst/>
          </a:prstGeom>
        </p:spPr>
      </p:pic>
      <p:sp>
        <p:nvSpPr>
          <p:cNvPr id="47" name="CasellaDiTesto 46">
            <a:extLst>
              <a:ext uri="{FF2B5EF4-FFF2-40B4-BE49-F238E27FC236}">
                <a16:creationId xmlns:a16="http://schemas.microsoft.com/office/drawing/2014/main" id="{D773A678-79CC-4A49-97BE-E11BE246FFF3}"/>
              </a:ext>
            </a:extLst>
          </p:cNvPr>
          <p:cNvSpPr txBox="1"/>
          <p:nvPr/>
        </p:nvSpPr>
        <p:spPr>
          <a:xfrm>
            <a:off x="2699441" y="5296484"/>
            <a:ext cx="3031599" cy="369460"/>
          </a:xfrm>
          <a:prstGeom prst="rect">
            <a:avLst/>
          </a:prstGeom>
          <a:noFill/>
        </p:spPr>
        <p:txBody>
          <a:bodyPr wrap="none" rtlCol="0">
            <a:spAutoFit/>
          </a:bodyPr>
          <a:lstStyle/>
          <a:p>
            <a:r>
              <a:rPr lang="en-GB" sz="1801" dirty="0">
                <a:solidFill>
                  <a:srgbClr val="7F7F7F"/>
                </a:solidFill>
                <a:latin typeface="Arial"/>
                <a:cs typeface="Arial"/>
              </a:rPr>
              <a:t>With the financial support of</a:t>
            </a:r>
          </a:p>
        </p:txBody>
      </p:sp>
      <p:sp>
        <p:nvSpPr>
          <p:cNvPr id="55" name="CasellaDiTesto 54">
            <a:extLst>
              <a:ext uri="{FF2B5EF4-FFF2-40B4-BE49-F238E27FC236}">
                <a16:creationId xmlns:a16="http://schemas.microsoft.com/office/drawing/2014/main" id="{432781B0-7278-2F47-9079-32A6ACFC5DA2}"/>
              </a:ext>
            </a:extLst>
          </p:cNvPr>
          <p:cNvSpPr txBox="1"/>
          <p:nvPr/>
        </p:nvSpPr>
        <p:spPr>
          <a:xfrm>
            <a:off x="2663579" y="1958496"/>
            <a:ext cx="3185552" cy="369460"/>
          </a:xfrm>
          <a:prstGeom prst="rect">
            <a:avLst/>
          </a:prstGeom>
          <a:noFill/>
        </p:spPr>
        <p:txBody>
          <a:bodyPr wrap="none" rtlCol="0">
            <a:spAutoFit/>
          </a:bodyPr>
          <a:lstStyle/>
          <a:p>
            <a:r>
              <a:rPr lang="en-GB" sz="1801" dirty="0">
                <a:solidFill>
                  <a:srgbClr val="7F7F7F"/>
                </a:solidFill>
                <a:latin typeface="Arial"/>
                <a:cs typeface="Arial"/>
              </a:rPr>
              <a:t>A EU research project led by</a:t>
            </a:r>
          </a:p>
        </p:txBody>
      </p:sp>
      <p:sp>
        <p:nvSpPr>
          <p:cNvPr id="56" name="CasellaDiTesto 55">
            <a:extLst>
              <a:ext uri="{FF2B5EF4-FFF2-40B4-BE49-F238E27FC236}">
                <a16:creationId xmlns:a16="http://schemas.microsoft.com/office/drawing/2014/main" id="{156D70D4-0D80-044B-B75A-E6E1EC2F6F74}"/>
              </a:ext>
            </a:extLst>
          </p:cNvPr>
          <p:cNvSpPr txBox="1"/>
          <p:nvPr/>
        </p:nvSpPr>
        <p:spPr>
          <a:xfrm>
            <a:off x="4151722" y="3308385"/>
            <a:ext cx="1556901" cy="369460"/>
          </a:xfrm>
          <a:prstGeom prst="rect">
            <a:avLst/>
          </a:prstGeom>
          <a:noFill/>
        </p:spPr>
        <p:txBody>
          <a:bodyPr wrap="none" rtlCol="0">
            <a:spAutoFit/>
          </a:bodyPr>
          <a:lstStyle/>
          <a:p>
            <a:r>
              <a:rPr lang="en-GB" sz="1801" dirty="0">
                <a:solidFill>
                  <a:srgbClr val="7F7F7F"/>
                </a:solidFill>
                <a:latin typeface="Arial"/>
                <a:cs typeface="Arial"/>
              </a:rPr>
              <a:t>Together with</a:t>
            </a:r>
          </a:p>
        </p:txBody>
      </p:sp>
      <p:cxnSp>
        <p:nvCxnSpPr>
          <p:cNvPr id="54" name="Connettore 1 53">
            <a:extLst>
              <a:ext uri="{FF2B5EF4-FFF2-40B4-BE49-F238E27FC236}">
                <a16:creationId xmlns:a16="http://schemas.microsoft.com/office/drawing/2014/main" id="{5079DFFC-634B-904A-9689-11E29519F713}"/>
              </a:ext>
            </a:extLst>
          </p:cNvPr>
          <p:cNvCxnSpPr>
            <a:cxnSpLocks/>
          </p:cNvCxnSpPr>
          <p:nvPr/>
        </p:nvCxnSpPr>
        <p:spPr>
          <a:xfrm flipV="1">
            <a:off x="5875618" y="4804207"/>
            <a:ext cx="5426997" cy="27635"/>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7" name="CasellaDiTesto 56">
            <a:extLst>
              <a:ext uri="{FF2B5EF4-FFF2-40B4-BE49-F238E27FC236}">
                <a16:creationId xmlns:a16="http://schemas.microsoft.com/office/drawing/2014/main" id="{417E3C1A-1118-8641-ABA2-0612852ACCAC}"/>
              </a:ext>
            </a:extLst>
          </p:cNvPr>
          <p:cNvSpPr txBox="1"/>
          <p:nvPr/>
        </p:nvSpPr>
        <p:spPr>
          <a:xfrm>
            <a:off x="1226515" y="133634"/>
            <a:ext cx="4456989" cy="1108124"/>
          </a:xfrm>
          <a:prstGeom prst="rect">
            <a:avLst/>
          </a:prstGeom>
          <a:noFill/>
        </p:spPr>
        <p:txBody>
          <a:bodyPr wrap="none" rtlCol="0">
            <a:spAutoFit/>
          </a:bodyPr>
          <a:lstStyle/>
          <a:p>
            <a:r>
              <a:rPr lang="it-IT" sz="6601" b="1" dirty="0">
                <a:solidFill>
                  <a:schemeClr val="tx2"/>
                </a:solidFill>
              </a:rPr>
              <a:t>a</a:t>
            </a:r>
            <a:r>
              <a:rPr lang="it-IT" sz="6601" b="1" dirty="0">
                <a:solidFill>
                  <a:srgbClr val="218B96"/>
                </a:solidFill>
                <a:cs typeface="Arial" panose="020B0604020202020204" pitchFamily="34" charset="0"/>
              </a:rPr>
              <a:t>green</a:t>
            </a:r>
            <a:r>
              <a:rPr lang="it-IT" sz="6601" b="1" dirty="0">
                <a:solidFill>
                  <a:schemeClr val="tx2"/>
                </a:solidFill>
              </a:rPr>
              <a:t>ment</a:t>
            </a:r>
          </a:p>
        </p:txBody>
      </p:sp>
      <p:sp>
        <p:nvSpPr>
          <p:cNvPr id="58" name="CasellaDiTesto 57">
            <a:extLst>
              <a:ext uri="{FF2B5EF4-FFF2-40B4-BE49-F238E27FC236}">
                <a16:creationId xmlns:a16="http://schemas.microsoft.com/office/drawing/2014/main" id="{B16C08C0-4EBB-CD4F-A31F-3C4692CDDD22}"/>
              </a:ext>
            </a:extLst>
          </p:cNvPr>
          <p:cNvSpPr txBox="1"/>
          <p:nvPr/>
        </p:nvSpPr>
        <p:spPr>
          <a:xfrm>
            <a:off x="1200320" y="1062136"/>
            <a:ext cx="4800481" cy="400110"/>
          </a:xfrm>
          <a:prstGeom prst="rect">
            <a:avLst/>
          </a:prstGeom>
          <a:noFill/>
        </p:spPr>
        <p:txBody>
          <a:bodyPr wrap="none" rtlCol="0">
            <a:spAutoFit/>
          </a:bodyPr>
          <a:lstStyle/>
          <a:p>
            <a:r>
              <a:rPr lang="en-GB" sz="2000" b="1" i="1" dirty="0">
                <a:solidFill>
                  <a:schemeClr val="tx2"/>
                </a:solidFill>
              </a:rPr>
              <a:t>A Green Mentality for Collective Bargaining</a:t>
            </a:r>
          </a:p>
        </p:txBody>
      </p:sp>
      <p:sp>
        <p:nvSpPr>
          <p:cNvPr id="59" name="Ovale 58">
            <a:extLst>
              <a:ext uri="{FF2B5EF4-FFF2-40B4-BE49-F238E27FC236}">
                <a16:creationId xmlns:a16="http://schemas.microsoft.com/office/drawing/2014/main" id="{BA6DD3C3-9BDC-4445-A7BB-DA33B82F16C3}"/>
              </a:ext>
            </a:extLst>
          </p:cNvPr>
          <p:cNvSpPr/>
          <p:nvPr/>
        </p:nvSpPr>
        <p:spPr>
          <a:xfrm rot="1199647">
            <a:off x="5632563" y="769117"/>
            <a:ext cx="245951" cy="241899"/>
          </a:xfrm>
          <a:prstGeom prst="ellipse">
            <a:avLst/>
          </a:prstGeom>
          <a:solidFill>
            <a:srgbClr val="2294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it-IT" sz="1801" dirty="0">
              <a:solidFill>
                <a:srgbClr val="218B96"/>
              </a:solidFill>
            </a:endParaRPr>
          </a:p>
        </p:txBody>
      </p:sp>
      <p:sp>
        <p:nvSpPr>
          <p:cNvPr id="60" name="Ovale 59">
            <a:extLst>
              <a:ext uri="{FF2B5EF4-FFF2-40B4-BE49-F238E27FC236}">
                <a16:creationId xmlns:a16="http://schemas.microsoft.com/office/drawing/2014/main" id="{3F833C84-D20F-8042-B51B-74D4E7E076C6}"/>
              </a:ext>
            </a:extLst>
          </p:cNvPr>
          <p:cNvSpPr/>
          <p:nvPr/>
        </p:nvSpPr>
        <p:spPr>
          <a:xfrm rot="1199647">
            <a:off x="5632081" y="484484"/>
            <a:ext cx="245951" cy="24189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it-IT" sz="1801">
              <a:solidFill>
                <a:schemeClr val="tx2"/>
              </a:solidFill>
            </a:endParaRPr>
          </a:p>
        </p:txBody>
      </p:sp>
      <p:cxnSp>
        <p:nvCxnSpPr>
          <p:cNvPr id="61" name="Connettore 1 60">
            <a:extLst>
              <a:ext uri="{FF2B5EF4-FFF2-40B4-BE49-F238E27FC236}">
                <a16:creationId xmlns:a16="http://schemas.microsoft.com/office/drawing/2014/main" id="{FB8BE1EE-9641-B14B-8A76-9A521B710596}"/>
              </a:ext>
            </a:extLst>
          </p:cNvPr>
          <p:cNvCxnSpPr>
            <a:cxnSpLocks/>
          </p:cNvCxnSpPr>
          <p:nvPr/>
        </p:nvCxnSpPr>
        <p:spPr>
          <a:xfrm flipH="1">
            <a:off x="2102598" y="1071845"/>
            <a:ext cx="389265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a:extLst>
              <a:ext uri="{FF2B5EF4-FFF2-40B4-BE49-F238E27FC236}">
                <a16:creationId xmlns:a16="http://schemas.microsoft.com/office/drawing/2014/main" id="{60D89C32-4435-1F40-876D-F8C1A3AE4D6E}"/>
              </a:ext>
            </a:extLst>
          </p:cNvPr>
          <p:cNvCxnSpPr>
            <a:cxnSpLocks/>
          </p:cNvCxnSpPr>
          <p:nvPr/>
        </p:nvCxnSpPr>
        <p:spPr>
          <a:xfrm flipH="1">
            <a:off x="1325287" y="1066795"/>
            <a:ext cx="385962"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5452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magine 33">
            <a:extLst>
              <a:ext uri="{FF2B5EF4-FFF2-40B4-BE49-F238E27FC236}">
                <a16:creationId xmlns:a16="http://schemas.microsoft.com/office/drawing/2014/main" id="{590601DE-9413-A349-961C-4234E5494841}"/>
              </a:ext>
            </a:extLst>
          </p:cNvPr>
          <p:cNvPicPr>
            <a:picLocks noChangeAspect="1"/>
          </p:cNvPicPr>
          <p:nvPr/>
        </p:nvPicPr>
        <p:blipFill>
          <a:blip r:embed="rId2">
            <a:extLst/>
          </a:blip>
          <a:stretch>
            <a:fillRect/>
          </a:stretch>
        </p:blipFill>
        <p:spPr>
          <a:xfrm>
            <a:off x="3050718" y="4404336"/>
            <a:ext cx="947672" cy="533066"/>
          </a:xfrm>
          <a:prstGeom prst="rect">
            <a:avLst/>
          </a:prstGeom>
        </p:spPr>
      </p:pic>
      <p:pic>
        <p:nvPicPr>
          <p:cNvPr id="36" name="Immagine 35">
            <a:extLst>
              <a:ext uri="{FF2B5EF4-FFF2-40B4-BE49-F238E27FC236}">
                <a16:creationId xmlns:a16="http://schemas.microsoft.com/office/drawing/2014/main" id="{5F8179AC-DE78-8C46-A18C-18B647BB1541}"/>
              </a:ext>
            </a:extLst>
          </p:cNvPr>
          <p:cNvPicPr>
            <a:picLocks noChangeAspect="1"/>
          </p:cNvPicPr>
          <p:nvPr/>
        </p:nvPicPr>
        <p:blipFill>
          <a:blip r:embed="rId3"/>
          <a:stretch>
            <a:fillRect/>
          </a:stretch>
        </p:blipFill>
        <p:spPr>
          <a:xfrm>
            <a:off x="4527851" y="4465320"/>
            <a:ext cx="982739" cy="509386"/>
          </a:xfrm>
          <a:prstGeom prst="rect">
            <a:avLst/>
          </a:prstGeom>
        </p:spPr>
      </p:pic>
      <p:pic>
        <p:nvPicPr>
          <p:cNvPr id="38" name="Immagine 37">
            <a:extLst>
              <a:ext uri="{FF2B5EF4-FFF2-40B4-BE49-F238E27FC236}">
                <a16:creationId xmlns:a16="http://schemas.microsoft.com/office/drawing/2014/main" id="{73EC03F4-C627-564E-87EF-12446E0CD66D}"/>
              </a:ext>
            </a:extLst>
          </p:cNvPr>
          <p:cNvPicPr>
            <a:picLocks noChangeAspect="1"/>
          </p:cNvPicPr>
          <p:nvPr/>
        </p:nvPicPr>
        <p:blipFill>
          <a:blip r:embed="rId4">
            <a:duotone>
              <a:prstClr val="black"/>
              <a:schemeClr val="tx2">
                <a:tint val="45000"/>
                <a:satMod val="400000"/>
              </a:schemeClr>
            </a:duotone>
            <a:extLst/>
          </a:blip>
          <a:stretch>
            <a:fillRect/>
          </a:stretch>
        </p:blipFill>
        <p:spPr>
          <a:xfrm>
            <a:off x="1394083" y="4488180"/>
            <a:ext cx="1047407" cy="449222"/>
          </a:xfrm>
          <a:prstGeom prst="rect">
            <a:avLst/>
          </a:prstGeom>
        </p:spPr>
      </p:pic>
      <p:pic>
        <p:nvPicPr>
          <p:cNvPr id="40" name="Immagine 39">
            <a:extLst>
              <a:ext uri="{FF2B5EF4-FFF2-40B4-BE49-F238E27FC236}">
                <a16:creationId xmlns:a16="http://schemas.microsoft.com/office/drawing/2014/main" id="{B0E7D48D-896B-344C-8006-53224BA52A1E}"/>
              </a:ext>
            </a:extLst>
          </p:cNvPr>
          <p:cNvPicPr>
            <a:picLocks noChangeAspect="1"/>
          </p:cNvPicPr>
          <p:nvPr/>
        </p:nvPicPr>
        <p:blipFill>
          <a:blip r:embed="rId5">
            <a:extLst/>
          </a:blip>
          <a:stretch>
            <a:fillRect/>
          </a:stretch>
        </p:blipFill>
        <p:spPr>
          <a:xfrm>
            <a:off x="2725288" y="3568025"/>
            <a:ext cx="1625185" cy="648492"/>
          </a:xfrm>
          <a:prstGeom prst="rect">
            <a:avLst/>
          </a:prstGeom>
        </p:spPr>
      </p:pic>
      <p:pic>
        <p:nvPicPr>
          <p:cNvPr id="42" name="Immagine 41">
            <a:extLst>
              <a:ext uri="{FF2B5EF4-FFF2-40B4-BE49-F238E27FC236}">
                <a16:creationId xmlns:a16="http://schemas.microsoft.com/office/drawing/2014/main" id="{E8DC916C-2936-D74B-8EFE-738794668002}"/>
              </a:ext>
            </a:extLst>
          </p:cNvPr>
          <p:cNvPicPr>
            <a:picLocks noChangeAspect="1"/>
          </p:cNvPicPr>
          <p:nvPr/>
        </p:nvPicPr>
        <p:blipFill>
          <a:blip r:embed="rId6"/>
          <a:stretch>
            <a:fillRect/>
          </a:stretch>
        </p:blipFill>
        <p:spPr>
          <a:xfrm>
            <a:off x="1358739" y="3827730"/>
            <a:ext cx="1201756" cy="411488"/>
          </a:xfrm>
          <a:prstGeom prst="rect">
            <a:avLst/>
          </a:prstGeom>
        </p:spPr>
      </p:pic>
      <p:pic>
        <p:nvPicPr>
          <p:cNvPr id="44" name="Immagine 43">
            <a:extLst>
              <a:ext uri="{FF2B5EF4-FFF2-40B4-BE49-F238E27FC236}">
                <a16:creationId xmlns:a16="http://schemas.microsoft.com/office/drawing/2014/main" id="{B2F56DFE-C76F-EC45-ACF2-715C3044640F}"/>
              </a:ext>
            </a:extLst>
          </p:cNvPr>
          <p:cNvPicPr>
            <a:picLocks noChangeAspect="1"/>
          </p:cNvPicPr>
          <p:nvPr/>
        </p:nvPicPr>
        <p:blipFill>
          <a:blip r:embed="rId7">
            <a:extLst/>
          </a:blip>
          <a:stretch>
            <a:fillRect/>
          </a:stretch>
        </p:blipFill>
        <p:spPr>
          <a:xfrm>
            <a:off x="4418123" y="3742113"/>
            <a:ext cx="1379744" cy="474288"/>
          </a:xfrm>
          <a:prstGeom prst="rect">
            <a:avLst/>
          </a:prstGeom>
        </p:spPr>
      </p:pic>
      <p:pic>
        <p:nvPicPr>
          <p:cNvPr id="45" name="Immagine 4">
            <a:extLst>
              <a:ext uri="{FF2B5EF4-FFF2-40B4-BE49-F238E27FC236}">
                <a16:creationId xmlns:a16="http://schemas.microsoft.com/office/drawing/2014/main" id="{400D4040-125F-1C4E-9840-572CC8E77D56}"/>
              </a:ext>
            </a:extLst>
          </p:cNvPr>
          <p:cNvPicPr>
            <a:picLocks noChangeAspect="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4352438" y="2493589"/>
            <a:ext cx="1305571" cy="4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magine 45" descr="logo_ec.png">
            <a:extLst>
              <a:ext uri="{FF2B5EF4-FFF2-40B4-BE49-F238E27FC236}">
                <a16:creationId xmlns:a16="http://schemas.microsoft.com/office/drawing/2014/main" id="{5F656343-4D0E-0541-97DB-9F8C084EE7B7}"/>
              </a:ext>
            </a:extLst>
          </p:cNvPr>
          <p:cNvPicPr>
            <a:picLocks noChangeAspect="1"/>
          </p:cNvPicPr>
          <p:nvPr/>
        </p:nvPicPr>
        <p:blipFill rotWithShape="1">
          <a:blip r:embed="rId9">
            <a:grayscl/>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rcRect l="27898"/>
          <a:stretch/>
        </p:blipFill>
        <p:spPr>
          <a:xfrm>
            <a:off x="4388296" y="5785287"/>
            <a:ext cx="1167042" cy="770754"/>
          </a:xfrm>
          <a:prstGeom prst="rect">
            <a:avLst/>
          </a:prstGeom>
        </p:spPr>
      </p:pic>
      <p:sp>
        <p:nvSpPr>
          <p:cNvPr id="47" name="CasellaDiTesto 46">
            <a:extLst>
              <a:ext uri="{FF2B5EF4-FFF2-40B4-BE49-F238E27FC236}">
                <a16:creationId xmlns:a16="http://schemas.microsoft.com/office/drawing/2014/main" id="{D773A678-79CC-4A49-97BE-E11BE246FFF3}"/>
              </a:ext>
            </a:extLst>
          </p:cNvPr>
          <p:cNvSpPr txBox="1"/>
          <p:nvPr/>
        </p:nvSpPr>
        <p:spPr>
          <a:xfrm>
            <a:off x="2699441" y="5296484"/>
            <a:ext cx="3031599" cy="369460"/>
          </a:xfrm>
          <a:prstGeom prst="rect">
            <a:avLst/>
          </a:prstGeom>
          <a:noFill/>
        </p:spPr>
        <p:txBody>
          <a:bodyPr wrap="none" rtlCol="0">
            <a:spAutoFit/>
          </a:bodyPr>
          <a:lstStyle/>
          <a:p>
            <a:r>
              <a:rPr lang="en-GB" sz="1801" dirty="0">
                <a:solidFill>
                  <a:srgbClr val="7F7F7F"/>
                </a:solidFill>
                <a:latin typeface="Arial"/>
                <a:cs typeface="Arial"/>
              </a:rPr>
              <a:t>With the financial support of</a:t>
            </a:r>
          </a:p>
        </p:txBody>
      </p:sp>
      <p:sp>
        <p:nvSpPr>
          <p:cNvPr id="55" name="CasellaDiTesto 54">
            <a:extLst>
              <a:ext uri="{FF2B5EF4-FFF2-40B4-BE49-F238E27FC236}">
                <a16:creationId xmlns:a16="http://schemas.microsoft.com/office/drawing/2014/main" id="{432781B0-7278-2F47-9079-32A6ACFC5DA2}"/>
              </a:ext>
            </a:extLst>
          </p:cNvPr>
          <p:cNvSpPr txBox="1"/>
          <p:nvPr/>
        </p:nvSpPr>
        <p:spPr>
          <a:xfrm>
            <a:off x="2663579" y="1958496"/>
            <a:ext cx="3185552" cy="369460"/>
          </a:xfrm>
          <a:prstGeom prst="rect">
            <a:avLst/>
          </a:prstGeom>
          <a:noFill/>
        </p:spPr>
        <p:txBody>
          <a:bodyPr wrap="none" rtlCol="0">
            <a:spAutoFit/>
          </a:bodyPr>
          <a:lstStyle/>
          <a:p>
            <a:r>
              <a:rPr lang="en-GB" sz="1801" dirty="0">
                <a:solidFill>
                  <a:srgbClr val="7F7F7F"/>
                </a:solidFill>
                <a:latin typeface="Arial"/>
                <a:cs typeface="Arial"/>
              </a:rPr>
              <a:t>A EU research project led by</a:t>
            </a:r>
          </a:p>
        </p:txBody>
      </p:sp>
      <p:sp>
        <p:nvSpPr>
          <p:cNvPr id="56" name="CasellaDiTesto 55">
            <a:extLst>
              <a:ext uri="{FF2B5EF4-FFF2-40B4-BE49-F238E27FC236}">
                <a16:creationId xmlns:a16="http://schemas.microsoft.com/office/drawing/2014/main" id="{156D70D4-0D80-044B-B75A-E6E1EC2F6F74}"/>
              </a:ext>
            </a:extLst>
          </p:cNvPr>
          <p:cNvSpPr txBox="1"/>
          <p:nvPr/>
        </p:nvSpPr>
        <p:spPr>
          <a:xfrm>
            <a:off x="4151722" y="3308385"/>
            <a:ext cx="1556901" cy="369460"/>
          </a:xfrm>
          <a:prstGeom prst="rect">
            <a:avLst/>
          </a:prstGeom>
          <a:noFill/>
        </p:spPr>
        <p:txBody>
          <a:bodyPr wrap="none" rtlCol="0">
            <a:spAutoFit/>
          </a:bodyPr>
          <a:lstStyle/>
          <a:p>
            <a:r>
              <a:rPr lang="en-GB" sz="1801" dirty="0">
                <a:solidFill>
                  <a:srgbClr val="7F7F7F"/>
                </a:solidFill>
                <a:latin typeface="Arial"/>
                <a:cs typeface="Arial"/>
              </a:rPr>
              <a:t>Together with</a:t>
            </a:r>
          </a:p>
        </p:txBody>
      </p:sp>
      <p:sp>
        <p:nvSpPr>
          <p:cNvPr id="3" name="Rettangolo 2">
            <a:extLst>
              <a:ext uri="{FF2B5EF4-FFF2-40B4-BE49-F238E27FC236}">
                <a16:creationId xmlns:a16="http://schemas.microsoft.com/office/drawing/2014/main" id="{F97072AE-2507-574C-8C4A-EED0F4660BAB}"/>
              </a:ext>
            </a:extLst>
          </p:cNvPr>
          <p:cNvSpPr/>
          <p:nvPr/>
        </p:nvSpPr>
        <p:spPr>
          <a:xfrm>
            <a:off x="5995253" y="0"/>
            <a:ext cx="619674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26" name="CasellaDiTesto 25">
            <a:extLst>
              <a:ext uri="{FF2B5EF4-FFF2-40B4-BE49-F238E27FC236}">
                <a16:creationId xmlns:a16="http://schemas.microsoft.com/office/drawing/2014/main" id="{5ABE85AF-DD4B-5E47-8F88-8E03CDB1321C}"/>
              </a:ext>
            </a:extLst>
          </p:cNvPr>
          <p:cNvSpPr txBox="1"/>
          <p:nvPr/>
        </p:nvSpPr>
        <p:spPr>
          <a:xfrm>
            <a:off x="6360236" y="284117"/>
            <a:ext cx="3796424" cy="400110"/>
          </a:xfrm>
          <a:prstGeom prst="rect">
            <a:avLst/>
          </a:prstGeom>
          <a:noFill/>
        </p:spPr>
        <p:txBody>
          <a:bodyPr wrap="none" rtlCol="0">
            <a:spAutoFit/>
          </a:bodyPr>
          <a:lstStyle/>
          <a:p>
            <a:r>
              <a:rPr lang="en-GB" sz="2000" b="1" i="1" dirty="0">
                <a:solidFill>
                  <a:schemeClr val="bg1"/>
                </a:solidFill>
                <a:latin typeface="Arial"/>
                <a:cs typeface="Arial"/>
              </a:rPr>
              <a:t>Kick-off meeting draft agenda</a:t>
            </a:r>
          </a:p>
        </p:txBody>
      </p:sp>
      <p:sp>
        <p:nvSpPr>
          <p:cNvPr id="28" name="CasellaDiTesto 27">
            <a:extLst>
              <a:ext uri="{FF2B5EF4-FFF2-40B4-BE49-F238E27FC236}">
                <a16:creationId xmlns:a16="http://schemas.microsoft.com/office/drawing/2014/main" id="{5A918896-0482-184F-91D5-D576C4136636}"/>
              </a:ext>
            </a:extLst>
          </p:cNvPr>
          <p:cNvSpPr txBox="1"/>
          <p:nvPr/>
        </p:nvSpPr>
        <p:spPr>
          <a:xfrm>
            <a:off x="6360236" y="1233363"/>
            <a:ext cx="2932213" cy="400110"/>
          </a:xfrm>
          <a:prstGeom prst="rect">
            <a:avLst/>
          </a:prstGeom>
          <a:noFill/>
        </p:spPr>
        <p:txBody>
          <a:bodyPr wrap="none" rtlCol="0">
            <a:spAutoFit/>
          </a:bodyPr>
          <a:lstStyle/>
          <a:p>
            <a:r>
              <a:rPr lang="en-GB" sz="2000" b="1" dirty="0">
                <a:solidFill>
                  <a:schemeClr val="bg1"/>
                </a:solidFill>
                <a:latin typeface="Arial"/>
                <a:cs typeface="Arial"/>
              </a:rPr>
              <a:t>26 June, 14.00 – 18.30</a:t>
            </a:r>
          </a:p>
        </p:txBody>
      </p:sp>
      <p:sp>
        <p:nvSpPr>
          <p:cNvPr id="29" name="CasellaDiTesto 28">
            <a:extLst>
              <a:ext uri="{FF2B5EF4-FFF2-40B4-BE49-F238E27FC236}">
                <a16:creationId xmlns:a16="http://schemas.microsoft.com/office/drawing/2014/main" id="{2B5D6027-7075-964A-87B4-73C93B4D4544}"/>
              </a:ext>
            </a:extLst>
          </p:cNvPr>
          <p:cNvSpPr txBox="1"/>
          <p:nvPr/>
        </p:nvSpPr>
        <p:spPr>
          <a:xfrm>
            <a:off x="6360236" y="1699386"/>
            <a:ext cx="4232954" cy="1200329"/>
          </a:xfrm>
          <a:prstGeom prst="rect">
            <a:avLst/>
          </a:prstGeom>
          <a:noFill/>
        </p:spPr>
        <p:txBody>
          <a:bodyPr wrap="none" rtlCol="0">
            <a:spAutoFit/>
          </a:bodyPr>
          <a:lstStyle/>
          <a:p>
            <a:r>
              <a:rPr lang="en-GB" dirty="0">
                <a:solidFill>
                  <a:schemeClr val="bg1"/>
                </a:solidFill>
                <a:latin typeface="Arial"/>
                <a:cs typeface="Arial"/>
              </a:rPr>
              <a:t>14.00 welcome and registration </a:t>
            </a:r>
          </a:p>
          <a:p>
            <a:r>
              <a:rPr lang="en-GB" dirty="0">
                <a:solidFill>
                  <a:schemeClr val="bg1"/>
                </a:solidFill>
                <a:latin typeface="Arial"/>
                <a:cs typeface="Arial"/>
              </a:rPr>
              <a:t>14.30 ADAPT introduction to the project</a:t>
            </a:r>
          </a:p>
          <a:p>
            <a:r>
              <a:rPr lang="en-GB" dirty="0">
                <a:solidFill>
                  <a:schemeClr val="bg1"/>
                </a:solidFill>
                <a:latin typeface="Arial"/>
                <a:cs typeface="Arial"/>
              </a:rPr>
              <a:t>16.00 round table with all partners</a:t>
            </a:r>
          </a:p>
          <a:p>
            <a:endParaRPr lang="en-GB" dirty="0">
              <a:solidFill>
                <a:schemeClr val="bg1"/>
              </a:solidFill>
              <a:latin typeface="Arial"/>
              <a:cs typeface="Arial"/>
            </a:endParaRPr>
          </a:p>
        </p:txBody>
      </p:sp>
      <p:sp>
        <p:nvSpPr>
          <p:cNvPr id="31" name="CasellaDiTesto 30">
            <a:extLst>
              <a:ext uri="{FF2B5EF4-FFF2-40B4-BE49-F238E27FC236}">
                <a16:creationId xmlns:a16="http://schemas.microsoft.com/office/drawing/2014/main" id="{BF56E6A5-124D-F94D-8F13-690B28B3CA7F}"/>
              </a:ext>
            </a:extLst>
          </p:cNvPr>
          <p:cNvSpPr txBox="1"/>
          <p:nvPr/>
        </p:nvSpPr>
        <p:spPr>
          <a:xfrm>
            <a:off x="6360236" y="2733719"/>
            <a:ext cx="2932213" cy="400110"/>
          </a:xfrm>
          <a:prstGeom prst="rect">
            <a:avLst/>
          </a:prstGeom>
          <a:noFill/>
        </p:spPr>
        <p:txBody>
          <a:bodyPr wrap="none" rtlCol="0">
            <a:spAutoFit/>
          </a:bodyPr>
          <a:lstStyle/>
          <a:p>
            <a:r>
              <a:rPr lang="en-GB" sz="2000" b="1" dirty="0">
                <a:solidFill>
                  <a:schemeClr val="bg1"/>
                </a:solidFill>
                <a:latin typeface="Arial"/>
                <a:cs typeface="Arial"/>
              </a:rPr>
              <a:t>27 June, 09.00 – 17.00</a:t>
            </a:r>
          </a:p>
        </p:txBody>
      </p:sp>
      <p:sp>
        <p:nvSpPr>
          <p:cNvPr id="32" name="CasellaDiTesto 31">
            <a:extLst>
              <a:ext uri="{FF2B5EF4-FFF2-40B4-BE49-F238E27FC236}">
                <a16:creationId xmlns:a16="http://schemas.microsoft.com/office/drawing/2014/main" id="{BE8D8059-92CC-D744-AAF5-AF6A4162B360}"/>
              </a:ext>
            </a:extLst>
          </p:cNvPr>
          <p:cNvSpPr txBox="1"/>
          <p:nvPr/>
        </p:nvSpPr>
        <p:spPr>
          <a:xfrm>
            <a:off x="6360236" y="3199742"/>
            <a:ext cx="4942379" cy="1754326"/>
          </a:xfrm>
          <a:prstGeom prst="rect">
            <a:avLst/>
          </a:prstGeom>
          <a:noFill/>
        </p:spPr>
        <p:txBody>
          <a:bodyPr wrap="none" rtlCol="0">
            <a:spAutoFit/>
          </a:bodyPr>
          <a:lstStyle/>
          <a:p>
            <a:r>
              <a:rPr lang="en-GB" dirty="0">
                <a:solidFill>
                  <a:schemeClr val="bg1"/>
                </a:solidFill>
                <a:latin typeface="Arial"/>
                <a:cs typeface="Arial"/>
              </a:rPr>
              <a:t>09.00 session on methodological issues</a:t>
            </a:r>
          </a:p>
          <a:p>
            <a:r>
              <a:rPr lang="en-GB" dirty="0">
                <a:solidFill>
                  <a:schemeClr val="bg1"/>
                </a:solidFill>
                <a:latin typeface="Arial"/>
                <a:cs typeface="Arial"/>
              </a:rPr>
              <a:t>13.00 </a:t>
            </a:r>
            <a:r>
              <a:rPr lang="en-GB" i="1" dirty="0">
                <a:solidFill>
                  <a:schemeClr val="bg1"/>
                </a:solidFill>
                <a:latin typeface="Arial"/>
                <a:cs typeface="Arial"/>
              </a:rPr>
              <a:t>light lunch</a:t>
            </a:r>
          </a:p>
          <a:p>
            <a:r>
              <a:rPr lang="en-GB" dirty="0">
                <a:solidFill>
                  <a:schemeClr val="bg1"/>
                </a:solidFill>
                <a:latin typeface="Arial"/>
                <a:cs typeface="Arial"/>
              </a:rPr>
              <a:t>14.00 session on contract management issues</a:t>
            </a:r>
          </a:p>
          <a:p>
            <a:r>
              <a:rPr lang="en-GB" dirty="0">
                <a:solidFill>
                  <a:schemeClr val="bg1"/>
                </a:solidFill>
                <a:latin typeface="Arial"/>
                <a:cs typeface="Arial"/>
              </a:rPr>
              <a:t>15.00 next steps</a:t>
            </a:r>
          </a:p>
          <a:p>
            <a:r>
              <a:rPr lang="en-GB" dirty="0">
                <a:solidFill>
                  <a:schemeClr val="bg1"/>
                </a:solidFill>
                <a:latin typeface="Arial"/>
                <a:cs typeface="Arial"/>
              </a:rPr>
              <a:t>16.00 AOB</a:t>
            </a:r>
          </a:p>
          <a:p>
            <a:endParaRPr lang="en-GB" dirty="0">
              <a:solidFill>
                <a:schemeClr val="bg1"/>
              </a:solidFill>
              <a:latin typeface="Arial"/>
              <a:cs typeface="Arial"/>
            </a:endParaRPr>
          </a:p>
        </p:txBody>
      </p:sp>
      <p:sp>
        <p:nvSpPr>
          <p:cNvPr id="37" name="CasellaDiTesto 36">
            <a:extLst>
              <a:ext uri="{FF2B5EF4-FFF2-40B4-BE49-F238E27FC236}">
                <a16:creationId xmlns:a16="http://schemas.microsoft.com/office/drawing/2014/main" id="{82F10201-4F07-3348-AD1A-4E7AEC4A6A25}"/>
              </a:ext>
            </a:extLst>
          </p:cNvPr>
          <p:cNvSpPr txBox="1"/>
          <p:nvPr/>
        </p:nvSpPr>
        <p:spPr>
          <a:xfrm>
            <a:off x="6360236" y="4902566"/>
            <a:ext cx="787267" cy="338554"/>
          </a:xfrm>
          <a:prstGeom prst="rect">
            <a:avLst/>
          </a:prstGeom>
          <a:noFill/>
        </p:spPr>
        <p:txBody>
          <a:bodyPr wrap="none" rtlCol="0">
            <a:spAutoFit/>
          </a:bodyPr>
          <a:lstStyle/>
          <a:p>
            <a:r>
              <a:rPr lang="en-GB" sz="1600" b="1" dirty="0">
                <a:solidFill>
                  <a:schemeClr val="bg1"/>
                </a:solidFill>
                <a:latin typeface="Arial"/>
                <a:cs typeface="Arial"/>
              </a:rPr>
              <a:t>Venue</a:t>
            </a:r>
          </a:p>
        </p:txBody>
      </p:sp>
      <p:sp>
        <p:nvSpPr>
          <p:cNvPr id="39" name="CasellaDiTesto 38">
            <a:extLst>
              <a:ext uri="{FF2B5EF4-FFF2-40B4-BE49-F238E27FC236}">
                <a16:creationId xmlns:a16="http://schemas.microsoft.com/office/drawing/2014/main" id="{247D21E9-D28D-9742-8370-4D349E742BE9}"/>
              </a:ext>
            </a:extLst>
          </p:cNvPr>
          <p:cNvSpPr txBox="1"/>
          <p:nvPr/>
        </p:nvSpPr>
        <p:spPr>
          <a:xfrm>
            <a:off x="6360235" y="5165393"/>
            <a:ext cx="5467165" cy="584775"/>
          </a:xfrm>
          <a:prstGeom prst="rect">
            <a:avLst/>
          </a:prstGeom>
          <a:noFill/>
        </p:spPr>
        <p:txBody>
          <a:bodyPr wrap="square" rtlCol="0">
            <a:spAutoFit/>
          </a:bodyPr>
          <a:lstStyle/>
          <a:p>
            <a:r>
              <a:rPr lang="en-GB" sz="1600" dirty="0">
                <a:solidFill>
                  <a:schemeClr val="bg1"/>
                </a:solidFill>
                <a:latin typeface="Arial"/>
                <a:cs typeface="Arial"/>
              </a:rPr>
              <a:t>The meeting will take place at the ADAPT office in Rome, Cavour street, 57 (5 minute walk from Termini station)</a:t>
            </a:r>
          </a:p>
        </p:txBody>
      </p:sp>
      <p:sp>
        <p:nvSpPr>
          <p:cNvPr id="41" name="CasellaDiTesto 40">
            <a:extLst>
              <a:ext uri="{FF2B5EF4-FFF2-40B4-BE49-F238E27FC236}">
                <a16:creationId xmlns:a16="http://schemas.microsoft.com/office/drawing/2014/main" id="{C6F214FE-AAE4-CA4C-A8CD-CF30EE084F44}"/>
              </a:ext>
            </a:extLst>
          </p:cNvPr>
          <p:cNvSpPr txBox="1"/>
          <p:nvPr/>
        </p:nvSpPr>
        <p:spPr>
          <a:xfrm>
            <a:off x="6360235" y="5861792"/>
            <a:ext cx="561372" cy="338554"/>
          </a:xfrm>
          <a:prstGeom prst="rect">
            <a:avLst/>
          </a:prstGeom>
          <a:noFill/>
        </p:spPr>
        <p:txBody>
          <a:bodyPr wrap="none" rtlCol="0">
            <a:spAutoFit/>
          </a:bodyPr>
          <a:lstStyle/>
          <a:p>
            <a:r>
              <a:rPr lang="en-GB" sz="1600" b="1" dirty="0">
                <a:solidFill>
                  <a:schemeClr val="bg1"/>
                </a:solidFill>
                <a:latin typeface="Arial"/>
                <a:cs typeface="Arial"/>
              </a:rPr>
              <a:t>Info</a:t>
            </a:r>
          </a:p>
        </p:txBody>
      </p:sp>
      <p:sp>
        <p:nvSpPr>
          <p:cNvPr id="43" name="CasellaDiTesto 42">
            <a:extLst>
              <a:ext uri="{FF2B5EF4-FFF2-40B4-BE49-F238E27FC236}">
                <a16:creationId xmlns:a16="http://schemas.microsoft.com/office/drawing/2014/main" id="{C5E09472-15F5-D640-AF32-91BB1CF4339B}"/>
              </a:ext>
            </a:extLst>
          </p:cNvPr>
          <p:cNvSpPr txBox="1"/>
          <p:nvPr/>
        </p:nvSpPr>
        <p:spPr>
          <a:xfrm>
            <a:off x="6360235" y="6124619"/>
            <a:ext cx="2763898" cy="584775"/>
          </a:xfrm>
          <a:prstGeom prst="rect">
            <a:avLst/>
          </a:prstGeom>
          <a:noFill/>
        </p:spPr>
        <p:txBody>
          <a:bodyPr wrap="none" rtlCol="0">
            <a:spAutoFit/>
          </a:bodyPr>
          <a:lstStyle/>
          <a:p>
            <a:r>
              <a:rPr lang="en-GB" sz="1600" dirty="0">
                <a:solidFill>
                  <a:schemeClr val="bg1"/>
                </a:solidFill>
                <a:latin typeface="Arial"/>
                <a:cs typeface="Arial"/>
              </a:rPr>
              <a:t>tomassettipaolo@gmail.com</a:t>
            </a:r>
          </a:p>
          <a:p>
            <a:r>
              <a:rPr lang="en-GB" sz="1600" dirty="0">
                <a:solidFill>
                  <a:schemeClr val="bg1"/>
                </a:solidFill>
                <a:latin typeface="Arial"/>
                <a:cs typeface="Arial"/>
              </a:rPr>
              <a:t>+39 3384672372</a:t>
            </a:r>
          </a:p>
        </p:txBody>
      </p:sp>
      <p:cxnSp>
        <p:nvCxnSpPr>
          <p:cNvPr id="50" name="Connettore 1 49">
            <a:extLst>
              <a:ext uri="{FF2B5EF4-FFF2-40B4-BE49-F238E27FC236}">
                <a16:creationId xmlns:a16="http://schemas.microsoft.com/office/drawing/2014/main" id="{D2A87733-19DE-EC46-B57E-FB1DD5DF6064}"/>
              </a:ext>
            </a:extLst>
          </p:cNvPr>
          <p:cNvCxnSpPr>
            <a:cxnSpLocks/>
          </p:cNvCxnSpPr>
          <p:nvPr/>
        </p:nvCxnSpPr>
        <p:spPr>
          <a:xfrm>
            <a:off x="5995253" y="1066912"/>
            <a:ext cx="5307362"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96D8E2DE-E42E-4443-8B4E-4E432C377066}"/>
              </a:ext>
            </a:extLst>
          </p:cNvPr>
          <p:cNvSpPr txBox="1"/>
          <p:nvPr/>
        </p:nvSpPr>
        <p:spPr>
          <a:xfrm>
            <a:off x="6360235" y="654323"/>
            <a:ext cx="2852063" cy="338554"/>
          </a:xfrm>
          <a:prstGeom prst="rect">
            <a:avLst/>
          </a:prstGeom>
          <a:noFill/>
        </p:spPr>
        <p:txBody>
          <a:bodyPr wrap="none" rtlCol="0">
            <a:spAutoFit/>
          </a:bodyPr>
          <a:lstStyle/>
          <a:p>
            <a:r>
              <a:rPr lang="en-GB" sz="1600" b="1" dirty="0">
                <a:solidFill>
                  <a:schemeClr val="bg1"/>
                </a:solidFill>
                <a:latin typeface="Arial"/>
                <a:cs typeface="Arial"/>
              </a:rPr>
              <a:t>26 and 27 June 2018, Rome</a:t>
            </a:r>
          </a:p>
        </p:txBody>
      </p:sp>
      <p:cxnSp>
        <p:nvCxnSpPr>
          <p:cNvPr id="54" name="Connettore 1 53">
            <a:extLst>
              <a:ext uri="{FF2B5EF4-FFF2-40B4-BE49-F238E27FC236}">
                <a16:creationId xmlns:a16="http://schemas.microsoft.com/office/drawing/2014/main" id="{5079DFFC-634B-904A-9689-11E29519F713}"/>
              </a:ext>
            </a:extLst>
          </p:cNvPr>
          <p:cNvCxnSpPr>
            <a:cxnSpLocks/>
          </p:cNvCxnSpPr>
          <p:nvPr/>
        </p:nvCxnSpPr>
        <p:spPr>
          <a:xfrm flipV="1">
            <a:off x="5875618" y="4804207"/>
            <a:ext cx="5426997" cy="27635"/>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7" name="CasellaDiTesto 56">
            <a:extLst>
              <a:ext uri="{FF2B5EF4-FFF2-40B4-BE49-F238E27FC236}">
                <a16:creationId xmlns:a16="http://schemas.microsoft.com/office/drawing/2014/main" id="{417E3C1A-1118-8641-ABA2-0612852ACCAC}"/>
              </a:ext>
            </a:extLst>
          </p:cNvPr>
          <p:cNvSpPr txBox="1"/>
          <p:nvPr/>
        </p:nvSpPr>
        <p:spPr>
          <a:xfrm>
            <a:off x="1226515" y="133634"/>
            <a:ext cx="4456989" cy="1108124"/>
          </a:xfrm>
          <a:prstGeom prst="rect">
            <a:avLst/>
          </a:prstGeom>
          <a:noFill/>
        </p:spPr>
        <p:txBody>
          <a:bodyPr wrap="none" rtlCol="0">
            <a:spAutoFit/>
          </a:bodyPr>
          <a:lstStyle/>
          <a:p>
            <a:r>
              <a:rPr lang="it-IT" sz="6601" b="1" dirty="0">
                <a:solidFill>
                  <a:schemeClr val="tx2"/>
                </a:solidFill>
              </a:rPr>
              <a:t>a</a:t>
            </a:r>
            <a:r>
              <a:rPr lang="it-IT" sz="6601" b="1" dirty="0">
                <a:solidFill>
                  <a:srgbClr val="218B96"/>
                </a:solidFill>
                <a:cs typeface="Arial" panose="020B0604020202020204" pitchFamily="34" charset="0"/>
              </a:rPr>
              <a:t>green</a:t>
            </a:r>
            <a:r>
              <a:rPr lang="it-IT" sz="6601" b="1" dirty="0">
                <a:solidFill>
                  <a:schemeClr val="tx2"/>
                </a:solidFill>
              </a:rPr>
              <a:t>ment</a:t>
            </a:r>
          </a:p>
        </p:txBody>
      </p:sp>
      <p:sp>
        <p:nvSpPr>
          <p:cNvPr id="58" name="CasellaDiTesto 57">
            <a:extLst>
              <a:ext uri="{FF2B5EF4-FFF2-40B4-BE49-F238E27FC236}">
                <a16:creationId xmlns:a16="http://schemas.microsoft.com/office/drawing/2014/main" id="{B16C08C0-4EBB-CD4F-A31F-3C4692CDDD22}"/>
              </a:ext>
            </a:extLst>
          </p:cNvPr>
          <p:cNvSpPr txBox="1"/>
          <p:nvPr/>
        </p:nvSpPr>
        <p:spPr>
          <a:xfrm>
            <a:off x="1200320" y="1062136"/>
            <a:ext cx="4800481" cy="400110"/>
          </a:xfrm>
          <a:prstGeom prst="rect">
            <a:avLst/>
          </a:prstGeom>
          <a:noFill/>
        </p:spPr>
        <p:txBody>
          <a:bodyPr wrap="none" rtlCol="0">
            <a:spAutoFit/>
          </a:bodyPr>
          <a:lstStyle/>
          <a:p>
            <a:r>
              <a:rPr lang="en-GB" sz="2000" b="1" i="1" dirty="0">
                <a:solidFill>
                  <a:schemeClr val="tx2"/>
                </a:solidFill>
              </a:rPr>
              <a:t>A Green Mentality for Collective Bargaining</a:t>
            </a:r>
          </a:p>
        </p:txBody>
      </p:sp>
      <p:sp>
        <p:nvSpPr>
          <p:cNvPr id="59" name="Ovale 58">
            <a:extLst>
              <a:ext uri="{FF2B5EF4-FFF2-40B4-BE49-F238E27FC236}">
                <a16:creationId xmlns:a16="http://schemas.microsoft.com/office/drawing/2014/main" id="{BA6DD3C3-9BDC-4445-A7BB-DA33B82F16C3}"/>
              </a:ext>
            </a:extLst>
          </p:cNvPr>
          <p:cNvSpPr/>
          <p:nvPr/>
        </p:nvSpPr>
        <p:spPr>
          <a:xfrm rot="1199647">
            <a:off x="5632563" y="769117"/>
            <a:ext cx="245951" cy="241899"/>
          </a:xfrm>
          <a:prstGeom prst="ellipse">
            <a:avLst/>
          </a:prstGeom>
          <a:solidFill>
            <a:srgbClr val="2294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it-IT" sz="1801" dirty="0">
              <a:solidFill>
                <a:srgbClr val="218B96"/>
              </a:solidFill>
            </a:endParaRPr>
          </a:p>
        </p:txBody>
      </p:sp>
      <p:sp>
        <p:nvSpPr>
          <p:cNvPr id="60" name="Ovale 59">
            <a:extLst>
              <a:ext uri="{FF2B5EF4-FFF2-40B4-BE49-F238E27FC236}">
                <a16:creationId xmlns:a16="http://schemas.microsoft.com/office/drawing/2014/main" id="{3F833C84-D20F-8042-B51B-74D4E7E076C6}"/>
              </a:ext>
            </a:extLst>
          </p:cNvPr>
          <p:cNvSpPr/>
          <p:nvPr/>
        </p:nvSpPr>
        <p:spPr>
          <a:xfrm rot="1199647">
            <a:off x="5632081" y="484484"/>
            <a:ext cx="245951" cy="24189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it-IT" sz="1801">
              <a:solidFill>
                <a:schemeClr val="tx2"/>
              </a:solidFill>
            </a:endParaRPr>
          </a:p>
        </p:txBody>
      </p:sp>
      <p:cxnSp>
        <p:nvCxnSpPr>
          <p:cNvPr id="61" name="Connettore 1 60">
            <a:extLst>
              <a:ext uri="{FF2B5EF4-FFF2-40B4-BE49-F238E27FC236}">
                <a16:creationId xmlns:a16="http://schemas.microsoft.com/office/drawing/2014/main" id="{FB8BE1EE-9641-B14B-8A76-9A521B710596}"/>
              </a:ext>
            </a:extLst>
          </p:cNvPr>
          <p:cNvCxnSpPr>
            <a:cxnSpLocks/>
          </p:cNvCxnSpPr>
          <p:nvPr/>
        </p:nvCxnSpPr>
        <p:spPr>
          <a:xfrm flipH="1">
            <a:off x="2102598" y="1071845"/>
            <a:ext cx="3892655" cy="0"/>
          </a:xfrm>
          <a:prstGeom prst="line">
            <a:avLst/>
          </a:prstGeom>
          <a:ln w="381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a:extLst>
              <a:ext uri="{FF2B5EF4-FFF2-40B4-BE49-F238E27FC236}">
                <a16:creationId xmlns:a16="http://schemas.microsoft.com/office/drawing/2014/main" id="{60D89C32-4435-1F40-876D-F8C1A3AE4D6E}"/>
              </a:ext>
            </a:extLst>
          </p:cNvPr>
          <p:cNvCxnSpPr>
            <a:cxnSpLocks/>
          </p:cNvCxnSpPr>
          <p:nvPr/>
        </p:nvCxnSpPr>
        <p:spPr>
          <a:xfrm flipH="1">
            <a:off x="1325287" y="1066795"/>
            <a:ext cx="385962"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792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213C8-4F75-5443-9BD8-22BBD2C8F682}"/>
              </a:ext>
            </a:extLst>
          </p:cNvPr>
          <p:cNvSpPr>
            <a:spLocks noGrp="1"/>
          </p:cNvSpPr>
          <p:nvPr>
            <p:ph type="title"/>
          </p:nvPr>
        </p:nvSpPr>
        <p:spPr/>
        <p:txBody>
          <a:bodyPr/>
          <a:lstStyle/>
          <a:p>
            <a:r>
              <a:rPr lang="en-GB" b="1" dirty="0"/>
              <a:t>Methodological aspects from project proposal</a:t>
            </a:r>
          </a:p>
        </p:txBody>
      </p:sp>
      <p:sp>
        <p:nvSpPr>
          <p:cNvPr id="3" name="Segnaposto contenuto 2">
            <a:extLst>
              <a:ext uri="{FF2B5EF4-FFF2-40B4-BE49-F238E27FC236}">
                <a16:creationId xmlns:a16="http://schemas.microsoft.com/office/drawing/2014/main" id="{E7322D1C-05FC-224D-B53C-B1771DDF6F38}"/>
              </a:ext>
            </a:extLst>
          </p:cNvPr>
          <p:cNvSpPr>
            <a:spLocks noGrp="1"/>
          </p:cNvSpPr>
          <p:nvPr>
            <p:ph idx="1"/>
          </p:nvPr>
        </p:nvSpPr>
        <p:spPr>
          <a:xfrm>
            <a:off x="838201" y="1825624"/>
            <a:ext cx="10515600" cy="4792345"/>
          </a:xfrm>
        </p:spPr>
        <p:txBody>
          <a:bodyPr>
            <a:normAutofit/>
          </a:bodyPr>
          <a:lstStyle/>
          <a:p>
            <a:r>
              <a:rPr lang="en-GB" sz="3000" dirty="0"/>
              <a:t>Countries: France, Hungary, Italy, the Netherlands, Spain, the UK</a:t>
            </a:r>
          </a:p>
          <a:p>
            <a:r>
              <a:rPr lang="en-GB" sz="3000" dirty="0"/>
              <a:t>Sectoral focus: to be discussed</a:t>
            </a:r>
          </a:p>
          <a:p>
            <a:r>
              <a:rPr lang="en-GB" sz="3000" dirty="0"/>
              <a:t>Literature review to analyse previous scientific research on the objective of the research</a:t>
            </a:r>
          </a:p>
          <a:p>
            <a:r>
              <a:rPr lang="en-GB" sz="3000" dirty="0"/>
              <a:t>Interviews with national social partners to collect information on policies and best/worst practices and to analyse their views and opinions on the integration between labour and environmental protection (3 employers' representatives; 3 trade unions)</a:t>
            </a:r>
          </a:p>
          <a:p>
            <a:r>
              <a:rPr lang="en-GB" sz="3000" dirty="0"/>
              <a:t>Analysis of collective agreements to identify existing provisions functional to environmental protection (directly or indirectly)</a:t>
            </a:r>
          </a:p>
          <a:p>
            <a:pPr lvl="1"/>
            <a:endParaRPr lang="en-GB" sz="2600" dirty="0"/>
          </a:p>
        </p:txBody>
      </p:sp>
    </p:spTree>
    <p:extLst>
      <p:ext uri="{BB962C8B-B14F-4D97-AF65-F5344CB8AC3E}">
        <p14:creationId xmlns:p14="http://schemas.microsoft.com/office/powerpoint/2010/main" val="301896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B37608-AA38-A447-A4BE-033129C043DD}"/>
              </a:ext>
            </a:extLst>
          </p:cNvPr>
          <p:cNvSpPr>
            <a:spLocks noGrp="1"/>
          </p:cNvSpPr>
          <p:nvPr>
            <p:ph type="title"/>
          </p:nvPr>
        </p:nvSpPr>
        <p:spPr/>
        <p:txBody>
          <a:bodyPr/>
          <a:lstStyle/>
          <a:p>
            <a:r>
              <a:rPr lang="en-GB" b="1"/>
              <a:t>Traditional functions of collective bargaining</a:t>
            </a:r>
          </a:p>
        </p:txBody>
      </p:sp>
      <p:sp>
        <p:nvSpPr>
          <p:cNvPr id="3" name="Segnaposto contenuto 2">
            <a:extLst>
              <a:ext uri="{FF2B5EF4-FFF2-40B4-BE49-F238E27FC236}">
                <a16:creationId xmlns:a16="http://schemas.microsoft.com/office/drawing/2014/main" id="{B84C4C51-8A3E-0244-A6E3-7076470E2C11}"/>
              </a:ext>
            </a:extLst>
          </p:cNvPr>
          <p:cNvSpPr>
            <a:spLocks noGrp="1"/>
          </p:cNvSpPr>
          <p:nvPr>
            <p:ph idx="1"/>
          </p:nvPr>
        </p:nvSpPr>
        <p:spPr/>
        <p:txBody>
          <a:bodyPr>
            <a:noAutofit/>
          </a:bodyPr>
          <a:lstStyle/>
          <a:p>
            <a:r>
              <a:rPr lang="en-GB" sz="3200" dirty="0"/>
              <a:t>Redistribution (resources and power)</a:t>
            </a:r>
          </a:p>
          <a:p>
            <a:r>
              <a:rPr lang="en-GB" sz="3200" dirty="0"/>
              <a:t>Redressing </a:t>
            </a:r>
            <a:r>
              <a:rPr lang="en-GB" sz="3200" b="1" dirty="0"/>
              <a:t>inequality </a:t>
            </a:r>
            <a:r>
              <a:rPr lang="en-GB" sz="3200" dirty="0"/>
              <a:t>of bargaining </a:t>
            </a:r>
            <a:r>
              <a:rPr lang="en-GB" sz="3200" b="1" dirty="0"/>
              <a:t>power </a:t>
            </a:r>
            <a:r>
              <a:rPr lang="en-GB" sz="3200" dirty="0"/>
              <a:t>by coordinating individual interests towards collective interests</a:t>
            </a:r>
            <a:endParaRPr lang="en-GB" sz="3200" b="1" dirty="0"/>
          </a:p>
          <a:p>
            <a:r>
              <a:rPr lang="en-GB" sz="3200" dirty="0"/>
              <a:t>A channel of </a:t>
            </a:r>
            <a:r>
              <a:rPr lang="en-GB" sz="3200" b="1" dirty="0"/>
              <a:t>voice</a:t>
            </a:r>
            <a:r>
              <a:rPr lang="en-GB" sz="3200" dirty="0"/>
              <a:t> for workers (industrial democracy)</a:t>
            </a:r>
          </a:p>
          <a:p>
            <a:r>
              <a:rPr lang="en-GB" sz="3200" b="1" dirty="0"/>
              <a:t>Market control</a:t>
            </a:r>
            <a:r>
              <a:rPr lang="en-GB" sz="3200" dirty="0"/>
              <a:t>, i.e. taking wages and working conditions out of competition</a:t>
            </a:r>
          </a:p>
          <a:p>
            <a:r>
              <a:rPr lang="en-GB" sz="3200" dirty="0"/>
              <a:t>Managerial control, i.e. resolving the </a:t>
            </a:r>
            <a:r>
              <a:rPr lang="en-GB" sz="3200" b="1" dirty="0"/>
              <a:t>conflict of interest </a:t>
            </a:r>
            <a:r>
              <a:rPr lang="en-GB" sz="3200" dirty="0"/>
              <a:t>inherent in the employment relationship</a:t>
            </a:r>
          </a:p>
          <a:p>
            <a:r>
              <a:rPr lang="en-GB" sz="3200" dirty="0"/>
              <a:t>Balancing </a:t>
            </a:r>
            <a:r>
              <a:rPr lang="en-GB" sz="3200" b="1" dirty="0"/>
              <a:t>efficiency</a:t>
            </a:r>
            <a:r>
              <a:rPr lang="en-GB" sz="3200" dirty="0"/>
              <a:t> and </a:t>
            </a:r>
            <a:r>
              <a:rPr lang="en-GB" sz="3200" b="1" dirty="0"/>
              <a:t>equity</a:t>
            </a:r>
          </a:p>
        </p:txBody>
      </p:sp>
    </p:spTree>
    <p:extLst>
      <p:ext uri="{BB962C8B-B14F-4D97-AF65-F5344CB8AC3E}">
        <p14:creationId xmlns:p14="http://schemas.microsoft.com/office/powerpoint/2010/main" val="108694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olo 3">
            <a:extLst>
              <a:ext uri="{FF2B5EF4-FFF2-40B4-BE49-F238E27FC236}">
                <a16:creationId xmlns:a16="http://schemas.microsoft.com/office/drawing/2014/main" id="{4EA26B44-93D5-6C43-870B-08C8319851C9}"/>
              </a:ext>
            </a:extLst>
          </p:cNvPr>
          <p:cNvSpPr/>
          <p:nvPr/>
        </p:nvSpPr>
        <p:spPr>
          <a:xfrm>
            <a:off x="3724835" y="1156447"/>
            <a:ext cx="5150224" cy="431650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7EF370CE-8C5E-C94B-AFD9-5701F68E2D68}"/>
              </a:ext>
            </a:extLst>
          </p:cNvPr>
          <p:cNvSpPr txBox="1"/>
          <p:nvPr/>
        </p:nvSpPr>
        <p:spPr>
          <a:xfrm>
            <a:off x="5627936" y="692986"/>
            <a:ext cx="1344022" cy="461665"/>
          </a:xfrm>
          <a:prstGeom prst="rect">
            <a:avLst/>
          </a:prstGeom>
          <a:noFill/>
        </p:spPr>
        <p:txBody>
          <a:bodyPr wrap="none" rtlCol="0">
            <a:spAutoFit/>
          </a:bodyPr>
          <a:lstStyle/>
          <a:p>
            <a:pPr algn="ctr"/>
            <a:r>
              <a:rPr lang="it-IT" sz="2400" b="1" dirty="0"/>
              <a:t>Economy</a:t>
            </a:r>
          </a:p>
        </p:txBody>
      </p:sp>
      <p:sp>
        <p:nvSpPr>
          <p:cNvPr id="7" name="CasellaDiTesto 6">
            <a:extLst>
              <a:ext uri="{FF2B5EF4-FFF2-40B4-BE49-F238E27FC236}">
                <a16:creationId xmlns:a16="http://schemas.microsoft.com/office/drawing/2014/main" id="{2CF8CA0F-00A8-B048-8FFF-4B954177A45F}"/>
              </a:ext>
            </a:extLst>
          </p:cNvPr>
          <p:cNvSpPr txBox="1"/>
          <p:nvPr/>
        </p:nvSpPr>
        <p:spPr>
          <a:xfrm>
            <a:off x="3189272" y="5672880"/>
            <a:ext cx="1071127" cy="461665"/>
          </a:xfrm>
          <a:prstGeom prst="rect">
            <a:avLst/>
          </a:prstGeom>
          <a:noFill/>
        </p:spPr>
        <p:txBody>
          <a:bodyPr wrap="none" rtlCol="0">
            <a:spAutoFit/>
          </a:bodyPr>
          <a:lstStyle/>
          <a:p>
            <a:pPr algn="ctr"/>
            <a:r>
              <a:rPr lang="it-IT" sz="2400" b="1" dirty="0" err="1"/>
              <a:t>Labour</a:t>
            </a:r>
            <a:endParaRPr lang="it-IT" sz="2400" b="1" dirty="0"/>
          </a:p>
        </p:txBody>
      </p:sp>
      <p:sp>
        <p:nvSpPr>
          <p:cNvPr id="8" name="CasellaDiTesto 7">
            <a:extLst>
              <a:ext uri="{FF2B5EF4-FFF2-40B4-BE49-F238E27FC236}">
                <a16:creationId xmlns:a16="http://schemas.microsoft.com/office/drawing/2014/main" id="{96CC25BB-1D75-E44A-8C99-B44ADEC5E252}"/>
              </a:ext>
            </a:extLst>
          </p:cNvPr>
          <p:cNvSpPr txBox="1"/>
          <p:nvPr/>
        </p:nvSpPr>
        <p:spPr>
          <a:xfrm>
            <a:off x="7961094" y="5672880"/>
            <a:ext cx="1827936" cy="461665"/>
          </a:xfrm>
          <a:prstGeom prst="rect">
            <a:avLst/>
          </a:prstGeom>
          <a:noFill/>
        </p:spPr>
        <p:txBody>
          <a:bodyPr wrap="none" rtlCol="0">
            <a:spAutoFit/>
          </a:bodyPr>
          <a:lstStyle/>
          <a:p>
            <a:pPr algn="ctr"/>
            <a:r>
              <a:rPr lang="it-IT" sz="2400" b="1" dirty="0"/>
              <a:t>Environment</a:t>
            </a:r>
          </a:p>
        </p:txBody>
      </p:sp>
      <p:sp>
        <p:nvSpPr>
          <p:cNvPr id="10" name="CasellaDiTesto 9">
            <a:extLst>
              <a:ext uri="{FF2B5EF4-FFF2-40B4-BE49-F238E27FC236}">
                <a16:creationId xmlns:a16="http://schemas.microsoft.com/office/drawing/2014/main" id="{8A6948CE-545D-BD4A-933D-C3145BA620A9}"/>
              </a:ext>
            </a:extLst>
          </p:cNvPr>
          <p:cNvSpPr txBox="1"/>
          <p:nvPr/>
        </p:nvSpPr>
        <p:spPr>
          <a:xfrm>
            <a:off x="3643082" y="2743200"/>
            <a:ext cx="1218603" cy="369332"/>
          </a:xfrm>
          <a:prstGeom prst="rect">
            <a:avLst/>
          </a:prstGeom>
          <a:noFill/>
        </p:spPr>
        <p:txBody>
          <a:bodyPr wrap="none" rtlCol="0">
            <a:spAutoFit/>
          </a:bodyPr>
          <a:lstStyle/>
          <a:p>
            <a:r>
              <a:rPr lang="it-IT" dirty="0" err="1"/>
              <a:t>Labour</a:t>
            </a:r>
            <a:r>
              <a:rPr lang="it-IT" dirty="0"/>
              <a:t> law</a:t>
            </a:r>
          </a:p>
        </p:txBody>
      </p:sp>
      <p:sp>
        <p:nvSpPr>
          <p:cNvPr id="11" name="CasellaDiTesto 10">
            <a:extLst>
              <a:ext uri="{FF2B5EF4-FFF2-40B4-BE49-F238E27FC236}">
                <a16:creationId xmlns:a16="http://schemas.microsoft.com/office/drawing/2014/main" id="{D069E66A-3F8E-854A-98EF-25FE8D4F25CA}"/>
              </a:ext>
            </a:extLst>
          </p:cNvPr>
          <p:cNvSpPr txBox="1"/>
          <p:nvPr/>
        </p:nvSpPr>
        <p:spPr>
          <a:xfrm>
            <a:off x="7738209" y="2743200"/>
            <a:ext cx="1929054" cy="369332"/>
          </a:xfrm>
          <a:prstGeom prst="rect">
            <a:avLst/>
          </a:prstGeom>
          <a:noFill/>
        </p:spPr>
        <p:txBody>
          <a:bodyPr wrap="none" rtlCol="0">
            <a:spAutoFit/>
          </a:bodyPr>
          <a:lstStyle/>
          <a:p>
            <a:r>
              <a:rPr lang="it-IT" dirty="0" err="1"/>
              <a:t>Environmental</a:t>
            </a:r>
            <a:r>
              <a:rPr lang="it-IT" dirty="0"/>
              <a:t> law</a:t>
            </a:r>
          </a:p>
        </p:txBody>
      </p:sp>
    </p:spTree>
    <p:extLst>
      <p:ext uri="{BB962C8B-B14F-4D97-AF65-F5344CB8AC3E}">
        <p14:creationId xmlns:p14="http://schemas.microsoft.com/office/powerpoint/2010/main" val="1260072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olo 3">
            <a:extLst>
              <a:ext uri="{FF2B5EF4-FFF2-40B4-BE49-F238E27FC236}">
                <a16:creationId xmlns:a16="http://schemas.microsoft.com/office/drawing/2014/main" id="{4EA26B44-93D5-6C43-870B-08C8319851C9}"/>
              </a:ext>
            </a:extLst>
          </p:cNvPr>
          <p:cNvSpPr/>
          <p:nvPr/>
        </p:nvSpPr>
        <p:spPr>
          <a:xfrm>
            <a:off x="5868425" y="1156447"/>
            <a:ext cx="5150224" cy="431650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7EF370CE-8C5E-C94B-AFD9-5701F68E2D68}"/>
              </a:ext>
            </a:extLst>
          </p:cNvPr>
          <p:cNvSpPr txBox="1"/>
          <p:nvPr/>
        </p:nvSpPr>
        <p:spPr>
          <a:xfrm>
            <a:off x="10466831" y="5672880"/>
            <a:ext cx="1344022" cy="461665"/>
          </a:xfrm>
          <a:prstGeom prst="rect">
            <a:avLst/>
          </a:prstGeom>
          <a:noFill/>
        </p:spPr>
        <p:txBody>
          <a:bodyPr wrap="none" rtlCol="0">
            <a:spAutoFit/>
          </a:bodyPr>
          <a:lstStyle/>
          <a:p>
            <a:pPr algn="ctr"/>
            <a:r>
              <a:rPr lang="it-IT" sz="2400" b="1" dirty="0"/>
              <a:t>Economy</a:t>
            </a:r>
          </a:p>
        </p:txBody>
      </p:sp>
      <p:sp>
        <p:nvSpPr>
          <p:cNvPr id="7" name="CasellaDiTesto 6">
            <a:extLst>
              <a:ext uri="{FF2B5EF4-FFF2-40B4-BE49-F238E27FC236}">
                <a16:creationId xmlns:a16="http://schemas.microsoft.com/office/drawing/2014/main" id="{2CF8CA0F-00A8-B048-8FFF-4B954177A45F}"/>
              </a:ext>
            </a:extLst>
          </p:cNvPr>
          <p:cNvSpPr txBox="1"/>
          <p:nvPr/>
        </p:nvSpPr>
        <p:spPr>
          <a:xfrm>
            <a:off x="5332862" y="5672880"/>
            <a:ext cx="1071127" cy="461665"/>
          </a:xfrm>
          <a:prstGeom prst="rect">
            <a:avLst/>
          </a:prstGeom>
          <a:noFill/>
        </p:spPr>
        <p:txBody>
          <a:bodyPr wrap="none" rtlCol="0">
            <a:spAutoFit/>
          </a:bodyPr>
          <a:lstStyle/>
          <a:p>
            <a:pPr algn="ctr"/>
            <a:r>
              <a:rPr lang="it-IT" sz="2400" b="1" dirty="0" err="1"/>
              <a:t>Labour</a:t>
            </a:r>
            <a:endParaRPr lang="it-IT" sz="2400" b="1" dirty="0"/>
          </a:p>
        </p:txBody>
      </p:sp>
      <p:sp>
        <p:nvSpPr>
          <p:cNvPr id="8" name="CasellaDiTesto 7">
            <a:extLst>
              <a:ext uri="{FF2B5EF4-FFF2-40B4-BE49-F238E27FC236}">
                <a16:creationId xmlns:a16="http://schemas.microsoft.com/office/drawing/2014/main" id="{96CC25BB-1D75-E44A-8C99-B44ADEC5E252}"/>
              </a:ext>
            </a:extLst>
          </p:cNvPr>
          <p:cNvSpPr txBox="1"/>
          <p:nvPr/>
        </p:nvSpPr>
        <p:spPr>
          <a:xfrm>
            <a:off x="7521329" y="588983"/>
            <a:ext cx="1827936" cy="461665"/>
          </a:xfrm>
          <a:prstGeom prst="rect">
            <a:avLst/>
          </a:prstGeom>
          <a:noFill/>
        </p:spPr>
        <p:txBody>
          <a:bodyPr wrap="none" rtlCol="0">
            <a:spAutoFit/>
          </a:bodyPr>
          <a:lstStyle/>
          <a:p>
            <a:pPr algn="ctr"/>
            <a:r>
              <a:rPr lang="it-IT" sz="2400" b="1" dirty="0"/>
              <a:t>Environment</a:t>
            </a:r>
          </a:p>
        </p:txBody>
      </p:sp>
      <p:sp>
        <p:nvSpPr>
          <p:cNvPr id="19" name="Rettangolo 18">
            <a:extLst>
              <a:ext uri="{FF2B5EF4-FFF2-40B4-BE49-F238E27FC236}">
                <a16:creationId xmlns:a16="http://schemas.microsoft.com/office/drawing/2014/main" id="{496702A4-B161-8F48-B28A-F0A34040E3E4}"/>
              </a:ext>
            </a:extLst>
          </p:cNvPr>
          <p:cNvSpPr/>
          <p:nvPr/>
        </p:nvSpPr>
        <p:spPr>
          <a:xfrm>
            <a:off x="773128" y="1050648"/>
            <a:ext cx="4323528" cy="3508653"/>
          </a:xfrm>
          <a:prstGeom prst="rect">
            <a:avLst/>
          </a:prstGeom>
        </p:spPr>
        <p:txBody>
          <a:bodyPr wrap="square">
            <a:spAutoFit/>
          </a:bodyPr>
          <a:lstStyle/>
          <a:p>
            <a:r>
              <a:rPr lang="en-GB" sz="2400" b="1" dirty="0"/>
              <a:t>Our project</a:t>
            </a:r>
          </a:p>
          <a:p>
            <a:endParaRPr lang="en-GB" dirty="0"/>
          </a:p>
          <a:p>
            <a:r>
              <a:rPr lang="en-GB" sz="2000" dirty="0"/>
              <a:t>How and why collective bargaining can contribute to embed the principle of environmental sustainability into labour relations, without abandoning but reinvigorating the ideals of justice, equality and democracy that justify the traditional and selective goals of collective bargaining regulation and of the EU social model </a:t>
            </a:r>
            <a:endParaRPr lang="it-IT" sz="2000" dirty="0"/>
          </a:p>
        </p:txBody>
      </p:sp>
    </p:spTree>
    <p:extLst>
      <p:ext uri="{BB962C8B-B14F-4D97-AF65-F5344CB8AC3E}">
        <p14:creationId xmlns:p14="http://schemas.microsoft.com/office/powerpoint/2010/main" val="3499553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213C8-4F75-5443-9BD8-22BBD2C8F682}"/>
              </a:ext>
            </a:extLst>
          </p:cNvPr>
          <p:cNvSpPr>
            <a:spLocks noGrp="1"/>
          </p:cNvSpPr>
          <p:nvPr>
            <p:ph type="title"/>
          </p:nvPr>
        </p:nvSpPr>
        <p:spPr/>
        <p:txBody>
          <a:bodyPr/>
          <a:lstStyle/>
          <a:p>
            <a:r>
              <a:rPr lang="en-GB" b="1" dirty="0"/>
              <a:t>Moodle cooperation platform</a:t>
            </a:r>
          </a:p>
        </p:txBody>
      </p:sp>
      <p:sp>
        <p:nvSpPr>
          <p:cNvPr id="3" name="Segnaposto contenuto 2">
            <a:extLst>
              <a:ext uri="{FF2B5EF4-FFF2-40B4-BE49-F238E27FC236}">
                <a16:creationId xmlns:a16="http://schemas.microsoft.com/office/drawing/2014/main" id="{E7322D1C-05FC-224D-B53C-B1771DDF6F38}"/>
              </a:ext>
            </a:extLst>
          </p:cNvPr>
          <p:cNvSpPr>
            <a:spLocks noGrp="1"/>
          </p:cNvSpPr>
          <p:nvPr>
            <p:ph idx="1"/>
          </p:nvPr>
        </p:nvSpPr>
        <p:spPr>
          <a:xfrm>
            <a:off x="838201" y="1825625"/>
            <a:ext cx="10515600" cy="620396"/>
          </a:xfrm>
        </p:spPr>
        <p:txBody>
          <a:bodyPr>
            <a:normAutofit/>
          </a:bodyPr>
          <a:lstStyle/>
          <a:p>
            <a:pPr marL="0" indent="0">
              <a:buNone/>
            </a:pPr>
            <a:r>
              <a:rPr lang="en-GB" sz="2400" dirty="0"/>
              <a:t>https://</a:t>
            </a:r>
            <a:r>
              <a:rPr lang="en-GB" sz="2400" dirty="0" err="1"/>
              <a:t>moodle.adaptland.it</a:t>
            </a:r>
            <a:r>
              <a:rPr lang="en-GB" sz="2400" dirty="0"/>
              <a:t>/course/</a:t>
            </a:r>
            <a:r>
              <a:rPr lang="en-GB" sz="2400" dirty="0" err="1"/>
              <a:t>view.php?id</a:t>
            </a:r>
            <a:r>
              <a:rPr lang="en-GB" sz="2400" dirty="0"/>
              <a:t>=649</a:t>
            </a:r>
          </a:p>
        </p:txBody>
      </p:sp>
      <p:pic>
        <p:nvPicPr>
          <p:cNvPr id="5" name="Immagine 4">
            <a:extLst>
              <a:ext uri="{FF2B5EF4-FFF2-40B4-BE49-F238E27FC236}">
                <a16:creationId xmlns:a16="http://schemas.microsoft.com/office/drawing/2014/main" id="{1B826A32-C4C6-B84A-A7F0-2BAF34A6EF9B}"/>
              </a:ext>
            </a:extLst>
          </p:cNvPr>
          <p:cNvPicPr>
            <a:picLocks noChangeAspect="1"/>
          </p:cNvPicPr>
          <p:nvPr/>
        </p:nvPicPr>
        <p:blipFill>
          <a:blip r:embed="rId3"/>
          <a:stretch>
            <a:fillRect/>
          </a:stretch>
        </p:blipFill>
        <p:spPr>
          <a:xfrm>
            <a:off x="932980" y="2446021"/>
            <a:ext cx="6187910" cy="4125273"/>
          </a:xfrm>
          <a:prstGeom prst="rect">
            <a:avLst/>
          </a:prstGeom>
        </p:spPr>
      </p:pic>
    </p:spTree>
    <p:extLst>
      <p:ext uri="{BB962C8B-B14F-4D97-AF65-F5344CB8AC3E}">
        <p14:creationId xmlns:p14="http://schemas.microsoft.com/office/powerpoint/2010/main" val="214431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213C8-4F75-5443-9BD8-22BBD2C8F682}"/>
              </a:ext>
            </a:extLst>
          </p:cNvPr>
          <p:cNvSpPr>
            <a:spLocks noGrp="1"/>
          </p:cNvSpPr>
          <p:nvPr>
            <p:ph type="title"/>
          </p:nvPr>
        </p:nvSpPr>
        <p:spPr/>
        <p:txBody>
          <a:bodyPr/>
          <a:lstStyle/>
          <a:p>
            <a:r>
              <a:rPr lang="en-GB" b="1" dirty="0"/>
              <a:t>Project aims and rationale</a:t>
            </a:r>
          </a:p>
        </p:txBody>
      </p:sp>
      <p:sp>
        <p:nvSpPr>
          <p:cNvPr id="3" name="Segnaposto contenuto 2">
            <a:extLst>
              <a:ext uri="{FF2B5EF4-FFF2-40B4-BE49-F238E27FC236}">
                <a16:creationId xmlns:a16="http://schemas.microsoft.com/office/drawing/2014/main" id="{E7322D1C-05FC-224D-B53C-B1771DDF6F38}"/>
              </a:ext>
            </a:extLst>
          </p:cNvPr>
          <p:cNvSpPr>
            <a:spLocks noGrp="1"/>
          </p:cNvSpPr>
          <p:nvPr>
            <p:ph idx="1"/>
          </p:nvPr>
        </p:nvSpPr>
        <p:spPr/>
        <p:txBody>
          <a:bodyPr/>
          <a:lstStyle/>
          <a:p>
            <a:r>
              <a:rPr lang="en-GB" sz="3000" dirty="0"/>
              <a:t>The aim of </a:t>
            </a:r>
            <a:r>
              <a:rPr lang="en-GB" sz="3000" i="1" dirty="0" err="1"/>
              <a:t>Agreenment</a:t>
            </a:r>
            <a:r>
              <a:rPr lang="en-GB" sz="3000" dirty="0"/>
              <a:t> is to investigate, both theoretically and empirically, how and why collective bargaining can contribute to embed the principle of environmental sustainability into labour relations, without abandoning but reinvigorating the ideals of justice, equality and democracy that justify the traditional and selective goals of collective bargaining regulation and of the EU social model </a:t>
            </a:r>
          </a:p>
          <a:p>
            <a:r>
              <a:rPr lang="en-GB" sz="3000" dirty="0"/>
              <a:t>The idea behind the project is that there is no contradiction between environmental sustainability and the fundamental principles and functions of labour regulation</a:t>
            </a:r>
            <a:r>
              <a:rPr lang="en-GB" dirty="0"/>
              <a:t> </a:t>
            </a:r>
          </a:p>
        </p:txBody>
      </p:sp>
    </p:spTree>
    <p:extLst>
      <p:ext uri="{BB962C8B-B14F-4D97-AF65-F5344CB8AC3E}">
        <p14:creationId xmlns:p14="http://schemas.microsoft.com/office/powerpoint/2010/main" val="943982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213C8-4F75-5443-9BD8-22BBD2C8F682}"/>
              </a:ext>
            </a:extLst>
          </p:cNvPr>
          <p:cNvSpPr>
            <a:spLocks noGrp="1"/>
          </p:cNvSpPr>
          <p:nvPr>
            <p:ph type="title"/>
          </p:nvPr>
        </p:nvSpPr>
        <p:spPr/>
        <p:txBody>
          <a:bodyPr/>
          <a:lstStyle/>
          <a:p>
            <a:r>
              <a:rPr lang="en-GB" b="1" dirty="0"/>
              <a:t>Policy and normative framework</a:t>
            </a:r>
          </a:p>
        </p:txBody>
      </p:sp>
      <p:sp>
        <p:nvSpPr>
          <p:cNvPr id="3" name="Segnaposto contenuto 2">
            <a:extLst>
              <a:ext uri="{FF2B5EF4-FFF2-40B4-BE49-F238E27FC236}">
                <a16:creationId xmlns:a16="http://schemas.microsoft.com/office/drawing/2014/main" id="{E7322D1C-05FC-224D-B53C-B1771DDF6F38}"/>
              </a:ext>
            </a:extLst>
          </p:cNvPr>
          <p:cNvSpPr>
            <a:spLocks noGrp="1"/>
          </p:cNvSpPr>
          <p:nvPr>
            <p:ph idx="1"/>
          </p:nvPr>
        </p:nvSpPr>
        <p:spPr>
          <a:xfrm>
            <a:off x="838201" y="1825624"/>
            <a:ext cx="10515600" cy="4924799"/>
          </a:xfrm>
        </p:spPr>
        <p:txBody>
          <a:bodyPr>
            <a:normAutofit/>
          </a:bodyPr>
          <a:lstStyle/>
          <a:p>
            <a:r>
              <a:rPr lang="en-GB" dirty="0"/>
              <a:t>The four pillars of the ILO’s</a:t>
            </a:r>
            <a:r>
              <a:rPr lang="en-GB" i="1" dirty="0"/>
              <a:t> </a:t>
            </a:r>
            <a:r>
              <a:rPr lang="en-GB" dirty="0"/>
              <a:t>Decent Work Agenda are now integrated in the UN 2030 Agenda for Sustainable Development: Goal No. 8 of the agenda seeks to “Promote inclusive and sustainable economic growth, employment and decent work for all”, by improving “progressively, through 2030, global resource efficiency in consumption and production and endeavour to decouple economic growth from environmental degradation”</a:t>
            </a:r>
          </a:p>
          <a:p>
            <a:r>
              <a:rPr lang="en-GB" dirty="0"/>
              <a:t>Article 11 TFEU (and article 37 EUCFR): “Environmental protection requirements must be integrated into the definition and implementation of the Union policies and activities, in particular with a view to promoting sustainable development” </a:t>
            </a:r>
          </a:p>
        </p:txBody>
      </p:sp>
    </p:spTree>
    <p:extLst>
      <p:ext uri="{BB962C8B-B14F-4D97-AF65-F5344CB8AC3E}">
        <p14:creationId xmlns:p14="http://schemas.microsoft.com/office/powerpoint/2010/main" val="280169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213C8-4F75-5443-9BD8-22BBD2C8F682}"/>
              </a:ext>
            </a:extLst>
          </p:cNvPr>
          <p:cNvSpPr>
            <a:spLocks noGrp="1"/>
          </p:cNvSpPr>
          <p:nvPr>
            <p:ph type="title"/>
          </p:nvPr>
        </p:nvSpPr>
        <p:spPr/>
        <p:txBody>
          <a:bodyPr/>
          <a:lstStyle/>
          <a:p>
            <a:r>
              <a:rPr lang="en-GB" b="1" dirty="0"/>
              <a:t>3 research steps</a:t>
            </a:r>
          </a:p>
        </p:txBody>
      </p:sp>
      <p:sp>
        <p:nvSpPr>
          <p:cNvPr id="3" name="Segnaposto contenuto 2">
            <a:extLst>
              <a:ext uri="{FF2B5EF4-FFF2-40B4-BE49-F238E27FC236}">
                <a16:creationId xmlns:a16="http://schemas.microsoft.com/office/drawing/2014/main" id="{E7322D1C-05FC-224D-B53C-B1771DDF6F38}"/>
              </a:ext>
            </a:extLst>
          </p:cNvPr>
          <p:cNvSpPr>
            <a:spLocks noGrp="1"/>
          </p:cNvSpPr>
          <p:nvPr>
            <p:ph idx="1"/>
          </p:nvPr>
        </p:nvSpPr>
        <p:spPr/>
        <p:txBody>
          <a:bodyPr>
            <a:normAutofit/>
          </a:bodyPr>
          <a:lstStyle/>
          <a:p>
            <a:pPr marL="514350" indent="-514350">
              <a:buFont typeface="+mj-lt"/>
              <a:buAutoNum type="arabicPeriod"/>
            </a:pPr>
            <a:r>
              <a:rPr lang="en-GB" sz="3000" dirty="0"/>
              <a:t>The research team will preliminarily develop a theoretical framework under which collective bargaining can be rethought in the light of the principle of sustainability (all co-applicants)</a:t>
            </a:r>
          </a:p>
          <a:p>
            <a:pPr marL="514350" indent="-514350">
              <a:buFont typeface="+mj-lt"/>
              <a:buAutoNum type="arabicPeriod"/>
            </a:pPr>
            <a:r>
              <a:rPr lang="en-GB" sz="3000" dirty="0"/>
              <a:t>National case studies based on desk research (LR), interviews with social partners and analysis of collective agreements in 6 countries (all co-applicants, individually)</a:t>
            </a:r>
          </a:p>
          <a:p>
            <a:pPr marL="514350" indent="-514350">
              <a:buFont typeface="+mj-lt"/>
              <a:buAutoNum type="arabicPeriod"/>
            </a:pPr>
            <a:r>
              <a:rPr lang="en-GB" sz="3000" dirty="0"/>
              <a:t>Comparison of national case studies (ADAPT + Juan, with the contribution of all co-applicants)</a:t>
            </a:r>
          </a:p>
        </p:txBody>
      </p:sp>
    </p:spTree>
    <p:extLst>
      <p:ext uri="{BB962C8B-B14F-4D97-AF65-F5344CB8AC3E}">
        <p14:creationId xmlns:p14="http://schemas.microsoft.com/office/powerpoint/2010/main" val="188010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213C8-4F75-5443-9BD8-22BBD2C8F682}"/>
              </a:ext>
            </a:extLst>
          </p:cNvPr>
          <p:cNvSpPr>
            <a:spLocks noGrp="1"/>
          </p:cNvSpPr>
          <p:nvPr>
            <p:ph type="title"/>
          </p:nvPr>
        </p:nvSpPr>
        <p:spPr/>
        <p:txBody>
          <a:bodyPr/>
          <a:lstStyle/>
          <a:p>
            <a:r>
              <a:rPr lang="en-GB" b="1" dirty="0"/>
              <a:t>Products</a:t>
            </a:r>
          </a:p>
        </p:txBody>
      </p:sp>
      <p:sp>
        <p:nvSpPr>
          <p:cNvPr id="3" name="Segnaposto contenuto 2">
            <a:extLst>
              <a:ext uri="{FF2B5EF4-FFF2-40B4-BE49-F238E27FC236}">
                <a16:creationId xmlns:a16="http://schemas.microsoft.com/office/drawing/2014/main" id="{E7322D1C-05FC-224D-B53C-B1771DDF6F38}"/>
              </a:ext>
            </a:extLst>
          </p:cNvPr>
          <p:cNvSpPr>
            <a:spLocks noGrp="1"/>
          </p:cNvSpPr>
          <p:nvPr>
            <p:ph idx="1"/>
          </p:nvPr>
        </p:nvSpPr>
        <p:spPr/>
        <p:txBody>
          <a:bodyPr>
            <a:normAutofit/>
          </a:bodyPr>
          <a:lstStyle/>
          <a:p>
            <a:r>
              <a:rPr lang="en-GB" sz="3000" dirty="0"/>
              <a:t>6 national reports (30-40 pages)</a:t>
            </a:r>
          </a:p>
          <a:p>
            <a:r>
              <a:rPr lang="en-GB" sz="3000" dirty="0"/>
              <a:t>1 comparative report (20-30 pages)</a:t>
            </a:r>
          </a:p>
          <a:p>
            <a:r>
              <a:rPr lang="en-GB" sz="3000" dirty="0"/>
              <a:t>1 e-book in English, collecting the comparative report + national reports</a:t>
            </a:r>
          </a:p>
          <a:p>
            <a:r>
              <a:rPr lang="en-GB" sz="3000" dirty="0"/>
              <a:t>1 policy toolkit, i.e. a short document collecting all the best measures and guidelines that can be implemented by social partners</a:t>
            </a:r>
          </a:p>
        </p:txBody>
      </p:sp>
    </p:spTree>
    <p:extLst>
      <p:ext uri="{BB962C8B-B14F-4D97-AF65-F5344CB8AC3E}">
        <p14:creationId xmlns:p14="http://schemas.microsoft.com/office/powerpoint/2010/main" val="177482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213C8-4F75-5443-9BD8-22BBD2C8F682}"/>
              </a:ext>
            </a:extLst>
          </p:cNvPr>
          <p:cNvSpPr>
            <a:spLocks noGrp="1"/>
          </p:cNvSpPr>
          <p:nvPr>
            <p:ph type="title"/>
          </p:nvPr>
        </p:nvSpPr>
        <p:spPr/>
        <p:txBody>
          <a:bodyPr/>
          <a:lstStyle/>
          <a:p>
            <a:r>
              <a:rPr lang="en-GB" b="1" dirty="0"/>
              <a:t>Events</a:t>
            </a:r>
          </a:p>
        </p:txBody>
      </p:sp>
      <p:sp>
        <p:nvSpPr>
          <p:cNvPr id="3" name="Segnaposto contenuto 2">
            <a:extLst>
              <a:ext uri="{FF2B5EF4-FFF2-40B4-BE49-F238E27FC236}">
                <a16:creationId xmlns:a16="http://schemas.microsoft.com/office/drawing/2014/main" id="{E7322D1C-05FC-224D-B53C-B1771DDF6F38}"/>
              </a:ext>
            </a:extLst>
          </p:cNvPr>
          <p:cNvSpPr>
            <a:spLocks noGrp="1"/>
          </p:cNvSpPr>
          <p:nvPr>
            <p:ph idx="1"/>
          </p:nvPr>
        </p:nvSpPr>
        <p:spPr/>
        <p:txBody>
          <a:bodyPr>
            <a:normAutofit/>
          </a:bodyPr>
          <a:lstStyle/>
          <a:p>
            <a:r>
              <a:rPr lang="en-GB" sz="3000" dirty="0"/>
              <a:t>1 kick-off meeting in Rome (all co-applicants)</a:t>
            </a:r>
          </a:p>
          <a:p>
            <a:r>
              <a:rPr lang="en-GB" dirty="0"/>
              <a:t>1 workshop with social partners per country (each co-applicant)</a:t>
            </a:r>
          </a:p>
          <a:p>
            <a:r>
              <a:rPr lang="en-GB" dirty="0"/>
              <a:t>1 online mid-term workshop (all co-applicants)</a:t>
            </a:r>
          </a:p>
          <a:p>
            <a:r>
              <a:rPr lang="en-GB" sz="3000" dirty="0"/>
              <a:t>1 final conference in Brussels (all co-applicants)</a:t>
            </a:r>
          </a:p>
        </p:txBody>
      </p:sp>
    </p:spTree>
    <p:extLst>
      <p:ext uri="{BB962C8B-B14F-4D97-AF65-F5344CB8AC3E}">
        <p14:creationId xmlns:p14="http://schemas.microsoft.com/office/powerpoint/2010/main" val="311420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213C8-4F75-5443-9BD8-22BBD2C8F682}"/>
              </a:ext>
            </a:extLst>
          </p:cNvPr>
          <p:cNvSpPr>
            <a:spLocks noGrp="1"/>
          </p:cNvSpPr>
          <p:nvPr>
            <p:ph type="title"/>
          </p:nvPr>
        </p:nvSpPr>
        <p:spPr/>
        <p:txBody>
          <a:bodyPr/>
          <a:lstStyle/>
          <a:p>
            <a:r>
              <a:rPr lang="en-GB" b="1" dirty="0"/>
              <a:t>Gantt of the project</a:t>
            </a:r>
          </a:p>
        </p:txBody>
      </p:sp>
      <p:graphicFrame>
        <p:nvGraphicFramePr>
          <p:cNvPr id="6" name="Tabella 5">
            <a:extLst>
              <a:ext uri="{FF2B5EF4-FFF2-40B4-BE49-F238E27FC236}">
                <a16:creationId xmlns:a16="http://schemas.microsoft.com/office/drawing/2014/main" id="{528AAB8C-7A0A-5C41-AF45-FBD915B57504}"/>
              </a:ext>
            </a:extLst>
          </p:cNvPr>
          <p:cNvGraphicFramePr>
            <a:graphicFrameLocks noGrp="1"/>
          </p:cNvGraphicFramePr>
          <p:nvPr>
            <p:extLst>
              <p:ext uri="{D42A27DB-BD31-4B8C-83A1-F6EECF244321}">
                <p14:modId xmlns:p14="http://schemas.microsoft.com/office/powerpoint/2010/main" val="4111633973"/>
              </p:ext>
            </p:extLst>
          </p:nvPr>
        </p:nvGraphicFramePr>
        <p:xfrm>
          <a:off x="400050" y="2057400"/>
          <a:ext cx="11464296" cy="4617725"/>
        </p:xfrm>
        <a:graphic>
          <a:graphicData uri="http://schemas.openxmlformats.org/drawingml/2006/table">
            <a:tbl>
              <a:tblPr>
                <a:tableStyleId>{F5AB1C69-6EDB-4FF4-983F-18BD219EF322}</a:tableStyleId>
              </a:tblPr>
              <a:tblGrid>
                <a:gridCol w="1781837">
                  <a:extLst>
                    <a:ext uri="{9D8B030D-6E8A-4147-A177-3AD203B41FA5}">
                      <a16:colId xmlns:a16="http://schemas.microsoft.com/office/drawing/2014/main" val="334394671"/>
                    </a:ext>
                  </a:extLst>
                </a:gridCol>
                <a:gridCol w="403241">
                  <a:extLst>
                    <a:ext uri="{9D8B030D-6E8A-4147-A177-3AD203B41FA5}">
                      <a16:colId xmlns:a16="http://schemas.microsoft.com/office/drawing/2014/main" val="746733055"/>
                    </a:ext>
                  </a:extLst>
                </a:gridCol>
                <a:gridCol w="403241">
                  <a:extLst>
                    <a:ext uri="{9D8B030D-6E8A-4147-A177-3AD203B41FA5}">
                      <a16:colId xmlns:a16="http://schemas.microsoft.com/office/drawing/2014/main" val="325267637"/>
                    </a:ext>
                  </a:extLst>
                </a:gridCol>
                <a:gridCol w="403241">
                  <a:extLst>
                    <a:ext uri="{9D8B030D-6E8A-4147-A177-3AD203B41FA5}">
                      <a16:colId xmlns:a16="http://schemas.microsoft.com/office/drawing/2014/main" val="4232504696"/>
                    </a:ext>
                  </a:extLst>
                </a:gridCol>
                <a:gridCol w="403241">
                  <a:extLst>
                    <a:ext uri="{9D8B030D-6E8A-4147-A177-3AD203B41FA5}">
                      <a16:colId xmlns:a16="http://schemas.microsoft.com/office/drawing/2014/main" val="1034857250"/>
                    </a:ext>
                  </a:extLst>
                </a:gridCol>
                <a:gridCol w="403241">
                  <a:extLst>
                    <a:ext uri="{9D8B030D-6E8A-4147-A177-3AD203B41FA5}">
                      <a16:colId xmlns:a16="http://schemas.microsoft.com/office/drawing/2014/main" val="2856659755"/>
                    </a:ext>
                  </a:extLst>
                </a:gridCol>
                <a:gridCol w="403241">
                  <a:extLst>
                    <a:ext uri="{9D8B030D-6E8A-4147-A177-3AD203B41FA5}">
                      <a16:colId xmlns:a16="http://schemas.microsoft.com/office/drawing/2014/main" val="1849181802"/>
                    </a:ext>
                  </a:extLst>
                </a:gridCol>
                <a:gridCol w="403241">
                  <a:extLst>
                    <a:ext uri="{9D8B030D-6E8A-4147-A177-3AD203B41FA5}">
                      <a16:colId xmlns:a16="http://schemas.microsoft.com/office/drawing/2014/main" val="3144818926"/>
                    </a:ext>
                  </a:extLst>
                </a:gridCol>
                <a:gridCol w="403241">
                  <a:extLst>
                    <a:ext uri="{9D8B030D-6E8A-4147-A177-3AD203B41FA5}">
                      <a16:colId xmlns:a16="http://schemas.microsoft.com/office/drawing/2014/main" val="3223356693"/>
                    </a:ext>
                  </a:extLst>
                </a:gridCol>
                <a:gridCol w="403241">
                  <a:extLst>
                    <a:ext uri="{9D8B030D-6E8A-4147-A177-3AD203B41FA5}">
                      <a16:colId xmlns:a16="http://schemas.microsoft.com/office/drawing/2014/main" val="2562574902"/>
                    </a:ext>
                  </a:extLst>
                </a:gridCol>
                <a:gridCol w="403241">
                  <a:extLst>
                    <a:ext uri="{9D8B030D-6E8A-4147-A177-3AD203B41FA5}">
                      <a16:colId xmlns:a16="http://schemas.microsoft.com/office/drawing/2014/main" val="3971253819"/>
                    </a:ext>
                  </a:extLst>
                </a:gridCol>
                <a:gridCol w="403241">
                  <a:extLst>
                    <a:ext uri="{9D8B030D-6E8A-4147-A177-3AD203B41FA5}">
                      <a16:colId xmlns:a16="http://schemas.microsoft.com/office/drawing/2014/main" val="2518802346"/>
                    </a:ext>
                  </a:extLst>
                </a:gridCol>
                <a:gridCol w="403241">
                  <a:extLst>
                    <a:ext uri="{9D8B030D-6E8A-4147-A177-3AD203B41FA5}">
                      <a16:colId xmlns:a16="http://schemas.microsoft.com/office/drawing/2014/main" val="367124220"/>
                    </a:ext>
                  </a:extLst>
                </a:gridCol>
                <a:gridCol w="403241">
                  <a:extLst>
                    <a:ext uri="{9D8B030D-6E8A-4147-A177-3AD203B41FA5}">
                      <a16:colId xmlns:a16="http://schemas.microsoft.com/office/drawing/2014/main" val="4265087533"/>
                    </a:ext>
                  </a:extLst>
                </a:gridCol>
                <a:gridCol w="403241">
                  <a:extLst>
                    <a:ext uri="{9D8B030D-6E8A-4147-A177-3AD203B41FA5}">
                      <a16:colId xmlns:a16="http://schemas.microsoft.com/office/drawing/2014/main" val="3491228805"/>
                    </a:ext>
                  </a:extLst>
                </a:gridCol>
                <a:gridCol w="403241">
                  <a:extLst>
                    <a:ext uri="{9D8B030D-6E8A-4147-A177-3AD203B41FA5}">
                      <a16:colId xmlns:a16="http://schemas.microsoft.com/office/drawing/2014/main" val="1247220684"/>
                    </a:ext>
                  </a:extLst>
                </a:gridCol>
                <a:gridCol w="403241">
                  <a:extLst>
                    <a:ext uri="{9D8B030D-6E8A-4147-A177-3AD203B41FA5}">
                      <a16:colId xmlns:a16="http://schemas.microsoft.com/office/drawing/2014/main" val="3172234651"/>
                    </a:ext>
                  </a:extLst>
                </a:gridCol>
                <a:gridCol w="403241">
                  <a:extLst>
                    <a:ext uri="{9D8B030D-6E8A-4147-A177-3AD203B41FA5}">
                      <a16:colId xmlns:a16="http://schemas.microsoft.com/office/drawing/2014/main" val="2473751485"/>
                    </a:ext>
                  </a:extLst>
                </a:gridCol>
                <a:gridCol w="403241">
                  <a:extLst>
                    <a:ext uri="{9D8B030D-6E8A-4147-A177-3AD203B41FA5}">
                      <a16:colId xmlns:a16="http://schemas.microsoft.com/office/drawing/2014/main" val="3747410325"/>
                    </a:ext>
                  </a:extLst>
                </a:gridCol>
                <a:gridCol w="403241">
                  <a:extLst>
                    <a:ext uri="{9D8B030D-6E8A-4147-A177-3AD203B41FA5}">
                      <a16:colId xmlns:a16="http://schemas.microsoft.com/office/drawing/2014/main" val="1544427016"/>
                    </a:ext>
                  </a:extLst>
                </a:gridCol>
                <a:gridCol w="403241">
                  <a:extLst>
                    <a:ext uri="{9D8B030D-6E8A-4147-A177-3AD203B41FA5}">
                      <a16:colId xmlns:a16="http://schemas.microsoft.com/office/drawing/2014/main" val="4129350455"/>
                    </a:ext>
                  </a:extLst>
                </a:gridCol>
                <a:gridCol w="403241">
                  <a:extLst>
                    <a:ext uri="{9D8B030D-6E8A-4147-A177-3AD203B41FA5}">
                      <a16:colId xmlns:a16="http://schemas.microsoft.com/office/drawing/2014/main" val="1073323067"/>
                    </a:ext>
                  </a:extLst>
                </a:gridCol>
                <a:gridCol w="403241">
                  <a:extLst>
                    <a:ext uri="{9D8B030D-6E8A-4147-A177-3AD203B41FA5}">
                      <a16:colId xmlns:a16="http://schemas.microsoft.com/office/drawing/2014/main" val="2718101474"/>
                    </a:ext>
                  </a:extLst>
                </a:gridCol>
                <a:gridCol w="403241">
                  <a:extLst>
                    <a:ext uri="{9D8B030D-6E8A-4147-A177-3AD203B41FA5}">
                      <a16:colId xmlns:a16="http://schemas.microsoft.com/office/drawing/2014/main" val="2003399784"/>
                    </a:ext>
                  </a:extLst>
                </a:gridCol>
                <a:gridCol w="407916">
                  <a:extLst>
                    <a:ext uri="{9D8B030D-6E8A-4147-A177-3AD203B41FA5}">
                      <a16:colId xmlns:a16="http://schemas.microsoft.com/office/drawing/2014/main" val="2118977356"/>
                    </a:ext>
                  </a:extLst>
                </a:gridCol>
              </a:tblGrid>
              <a:tr h="578236">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ctr">
                        <a:lnSpc>
                          <a:spcPct val="107000"/>
                        </a:lnSpc>
                        <a:spcAft>
                          <a:spcPts val="800"/>
                        </a:spcAft>
                      </a:pPr>
                      <a:r>
                        <a:rPr lang="it-IT" sz="1400" b="1" i="1" dirty="0">
                          <a:effectLst/>
                        </a:rPr>
                        <a:t>1</a:t>
                      </a:r>
                      <a:endParaRPr lang="it-IT"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tc>
                <a:tc>
                  <a:txBody>
                    <a:bodyPr/>
                    <a:lstStyle/>
                    <a:p>
                      <a:pPr algn="ctr">
                        <a:lnSpc>
                          <a:spcPct val="107000"/>
                        </a:lnSpc>
                        <a:spcAft>
                          <a:spcPts val="800"/>
                        </a:spcAft>
                      </a:pPr>
                      <a:r>
                        <a:rPr lang="it-IT" sz="1400" b="1" i="1" dirty="0">
                          <a:effectLst/>
                        </a:rPr>
                        <a:t>2</a:t>
                      </a:r>
                      <a:endParaRPr lang="it-IT"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tc>
                <a:tc>
                  <a:txBody>
                    <a:bodyPr/>
                    <a:lstStyle/>
                    <a:p>
                      <a:pPr algn="ctr">
                        <a:lnSpc>
                          <a:spcPct val="107000"/>
                        </a:lnSpc>
                        <a:spcAft>
                          <a:spcPts val="0"/>
                        </a:spcAft>
                      </a:pPr>
                      <a:r>
                        <a:rPr lang="it-IT" sz="1400" b="1" i="1" dirty="0">
                          <a:effectLst/>
                        </a:rPr>
                        <a:t>3</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4</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5</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6</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7</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8</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9</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10</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11</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12</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13</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14</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15</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16</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17</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18</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19</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20</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21</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22</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23</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tc>
                  <a:txBody>
                    <a:bodyPr/>
                    <a:lstStyle/>
                    <a:p>
                      <a:pPr algn="ctr">
                        <a:lnSpc>
                          <a:spcPct val="107000"/>
                        </a:lnSpc>
                        <a:spcAft>
                          <a:spcPts val="0"/>
                        </a:spcAft>
                      </a:pPr>
                      <a:r>
                        <a:rPr lang="it-IT" sz="1400" b="1" i="1" dirty="0">
                          <a:effectLst/>
                        </a:rPr>
                        <a:t>24</a:t>
                      </a:r>
                      <a:endParaRPr lang="it-IT" sz="1400" b="1" i="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nchor="ctr"/>
                </a:tc>
                <a:extLst>
                  <a:ext uri="{0D108BD9-81ED-4DB2-BD59-A6C34878D82A}">
                    <a16:rowId xmlns:a16="http://schemas.microsoft.com/office/drawing/2014/main" val="581053816"/>
                  </a:ext>
                </a:extLst>
              </a:tr>
              <a:tr h="578236">
                <a:tc>
                  <a:txBody>
                    <a:bodyPr/>
                    <a:lstStyle/>
                    <a:p>
                      <a:pPr algn="ctr">
                        <a:lnSpc>
                          <a:spcPct val="107000"/>
                        </a:lnSpc>
                        <a:spcAft>
                          <a:spcPts val="800"/>
                        </a:spcAft>
                      </a:pPr>
                      <a:r>
                        <a:rPr lang="en-GB" sz="1400" b="1" dirty="0">
                          <a:solidFill>
                            <a:schemeClr val="tx1"/>
                          </a:solidFill>
                          <a:effectLst/>
                        </a:rPr>
                        <a:t>Internal meetings</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tc>
                <a:tc>
                  <a:txBody>
                    <a:bodyPr/>
                    <a:lstStyle/>
                    <a:p>
                      <a:pPr>
                        <a:lnSpc>
                          <a:spcPct val="107000"/>
                        </a:lnSpc>
                        <a:spcAft>
                          <a:spcPts val="800"/>
                        </a:spcAft>
                      </a:pPr>
                      <a:r>
                        <a:rPr lang="it-IT" sz="800" dirty="0">
                          <a:effectLst/>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solidFill>
                      <a:schemeClr val="accent4"/>
                    </a:solidFill>
                  </a:tcPr>
                </a:tc>
                <a:tc>
                  <a:txBody>
                    <a:bodyPr/>
                    <a:lstStyle/>
                    <a:p>
                      <a:pPr>
                        <a:lnSpc>
                          <a:spcPct val="107000"/>
                        </a:lnSpc>
                        <a:spcAft>
                          <a:spcPts val="800"/>
                        </a:spcAft>
                      </a:pPr>
                      <a:r>
                        <a:rPr lang="it-IT" sz="8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chemeClr val="accent4"/>
                    </a:solidFill>
                  </a:tcPr>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extLst>
                  <a:ext uri="{0D108BD9-81ED-4DB2-BD59-A6C34878D82A}">
                    <a16:rowId xmlns:a16="http://schemas.microsoft.com/office/drawing/2014/main" val="3998643737"/>
                  </a:ext>
                </a:extLst>
              </a:tr>
              <a:tr h="578236">
                <a:tc>
                  <a:txBody>
                    <a:bodyPr/>
                    <a:lstStyle/>
                    <a:p>
                      <a:pPr algn="ctr">
                        <a:lnSpc>
                          <a:spcPct val="107000"/>
                        </a:lnSpc>
                        <a:spcAft>
                          <a:spcPts val="800"/>
                        </a:spcAft>
                      </a:pPr>
                      <a:r>
                        <a:rPr lang="en-GB" sz="1400" b="1" dirty="0">
                          <a:solidFill>
                            <a:schemeClr val="tx1"/>
                          </a:solidFill>
                          <a:effectLst/>
                        </a:rPr>
                        <a:t>International events</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tc>
                <a:tc>
                  <a:txBody>
                    <a:bodyPr/>
                    <a:lstStyle/>
                    <a:p>
                      <a:pPr>
                        <a:lnSpc>
                          <a:spcPct val="107000"/>
                        </a:lnSpc>
                        <a:spcAft>
                          <a:spcPts val="800"/>
                        </a:spcAft>
                      </a:pPr>
                      <a:r>
                        <a:rPr lang="it-IT" sz="8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tc>
                <a:tc>
                  <a:txBody>
                    <a:bodyPr/>
                    <a:lstStyle/>
                    <a:p>
                      <a:pPr>
                        <a:lnSpc>
                          <a:spcPct val="107000"/>
                        </a:lnSpc>
                        <a:spcAft>
                          <a:spcPts val="800"/>
                        </a:spcAft>
                      </a:pPr>
                      <a:r>
                        <a:rPr lang="it-IT" sz="8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chemeClr val="tx1">
                        <a:lumMod val="65000"/>
                        <a:lumOff val="35000"/>
                      </a:schemeClr>
                    </a:solidFill>
                  </a:tcPr>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extLst>
                  <a:ext uri="{0D108BD9-81ED-4DB2-BD59-A6C34878D82A}">
                    <a16:rowId xmlns:a16="http://schemas.microsoft.com/office/drawing/2014/main" val="3916757249"/>
                  </a:ext>
                </a:extLst>
              </a:tr>
              <a:tr h="578236">
                <a:tc>
                  <a:txBody>
                    <a:bodyPr/>
                    <a:lstStyle/>
                    <a:p>
                      <a:pPr algn="ctr">
                        <a:lnSpc>
                          <a:spcPct val="107000"/>
                        </a:lnSpc>
                        <a:spcAft>
                          <a:spcPts val="800"/>
                        </a:spcAft>
                      </a:pPr>
                      <a:r>
                        <a:rPr lang="en-GB" sz="1400" b="1" dirty="0">
                          <a:solidFill>
                            <a:schemeClr val="tx1"/>
                          </a:solidFill>
                          <a:effectLst/>
                        </a:rPr>
                        <a:t>National events</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tc>
                <a:tc>
                  <a:txBody>
                    <a:bodyPr/>
                    <a:lstStyle/>
                    <a:p>
                      <a:pPr>
                        <a:lnSpc>
                          <a:spcPct val="107000"/>
                        </a:lnSpc>
                        <a:spcAft>
                          <a:spcPts val="800"/>
                        </a:spcAft>
                      </a:pPr>
                      <a:r>
                        <a:rPr lang="it-IT" sz="8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tc>
                <a:tc>
                  <a:txBody>
                    <a:bodyPr/>
                    <a:lstStyle/>
                    <a:p>
                      <a:pPr>
                        <a:lnSpc>
                          <a:spcPct val="107000"/>
                        </a:lnSpc>
                        <a:spcAft>
                          <a:spcPts val="800"/>
                        </a:spcAft>
                      </a:pPr>
                      <a:r>
                        <a:rPr lang="it-IT" sz="8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chemeClr val="bg1">
                        <a:lumMod val="65000"/>
                      </a:schemeClr>
                    </a:solidFill>
                  </a:tcPr>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extLst>
                  <a:ext uri="{0D108BD9-81ED-4DB2-BD59-A6C34878D82A}">
                    <a16:rowId xmlns:a16="http://schemas.microsoft.com/office/drawing/2014/main" val="143012674"/>
                  </a:ext>
                </a:extLst>
              </a:tr>
              <a:tr h="578236">
                <a:tc>
                  <a:txBody>
                    <a:bodyPr/>
                    <a:lstStyle/>
                    <a:p>
                      <a:pPr algn="ctr">
                        <a:lnSpc>
                          <a:spcPct val="107000"/>
                        </a:lnSpc>
                        <a:spcAft>
                          <a:spcPts val="800"/>
                        </a:spcAft>
                      </a:pPr>
                      <a:r>
                        <a:rPr lang="en-GB" sz="1400" b="1" dirty="0">
                          <a:solidFill>
                            <a:schemeClr val="tx1"/>
                          </a:solidFill>
                          <a:effectLst/>
                        </a:rPr>
                        <a:t>Research</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tc>
                <a:tc>
                  <a:txBody>
                    <a:bodyPr/>
                    <a:lstStyle/>
                    <a:p>
                      <a:pPr>
                        <a:lnSpc>
                          <a:spcPct val="107000"/>
                        </a:lnSpc>
                        <a:spcAft>
                          <a:spcPts val="800"/>
                        </a:spcAft>
                      </a:pPr>
                      <a:r>
                        <a:rPr lang="it-IT" sz="8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tc>
                <a:tc>
                  <a:txBody>
                    <a:bodyPr/>
                    <a:lstStyle/>
                    <a:p>
                      <a:pPr>
                        <a:lnSpc>
                          <a:spcPct val="107000"/>
                        </a:lnSpc>
                        <a:spcAft>
                          <a:spcPts val="800"/>
                        </a:spcAft>
                      </a:pPr>
                      <a:r>
                        <a:rPr lang="it-IT" sz="800" dirty="0">
                          <a:effectLst/>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solidFill>
                      <a:srgbClr val="009193"/>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rgbClr val="009193"/>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rgbClr val="009193"/>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rgbClr val="009193"/>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rgbClr val="009193"/>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rgbClr val="009193"/>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rgbClr val="009193"/>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rgbClr val="009193"/>
                    </a:solidFill>
                  </a:tcPr>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rgbClr val="009193"/>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rgbClr val="009193"/>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rgbClr val="009193"/>
                    </a:solidFill>
                  </a:tcPr>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extLst>
                  <a:ext uri="{0D108BD9-81ED-4DB2-BD59-A6C34878D82A}">
                    <a16:rowId xmlns:a16="http://schemas.microsoft.com/office/drawing/2014/main" val="2785483501"/>
                  </a:ext>
                </a:extLst>
              </a:tr>
              <a:tr h="570073">
                <a:tc>
                  <a:txBody>
                    <a:bodyPr/>
                    <a:lstStyle/>
                    <a:p>
                      <a:pPr algn="ctr">
                        <a:lnSpc>
                          <a:spcPct val="107000"/>
                        </a:lnSpc>
                        <a:spcAft>
                          <a:spcPts val="800"/>
                        </a:spcAft>
                      </a:pPr>
                      <a:r>
                        <a:rPr lang="en-GB" sz="1400" b="1" dirty="0">
                          <a:solidFill>
                            <a:schemeClr val="tx1"/>
                          </a:solidFill>
                          <a:effectLst/>
                        </a:rPr>
                        <a:t>National reports</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tc>
                <a:tc>
                  <a:txBody>
                    <a:bodyPr/>
                    <a:lstStyle/>
                    <a:p>
                      <a:pPr>
                        <a:lnSpc>
                          <a:spcPct val="107000"/>
                        </a:lnSpc>
                        <a:spcAft>
                          <a:spcPts val="800"/>
                        </a:spcAft>
                      </a:pPr>
                      <a:r>
                        <a:rPr lang="it-IT" sz="8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tc>
                <a:tc>
                  <a:txBody>
                    <a:bodyPr/>
                    <a:lstStyle/>
                    <a:p>
                      <a:pPr>
                        <a:lnSpc>
                          <a:spcPct val="107000"/>
                        </a:lnSpc>
                        <a:spcAft>
                          <a:spcPts val="800"/>
                        </a:spcAft>
                      </a:pPr>
                      <a:r>
                        <a:rPr lang="it-IT" sz="8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chemeClr val="tx2"/>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chemeClr val="tx2"/>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chemeClr val="tx2"/>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chemeClr val="tx2"/>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chemeClr val="tx2"/>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chemeClr val="tx2"/>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extLst>
                  <a:ext uri="{0D108BD9-81ED-4DB2-BD59-A6C34878D82A}">
                    <a16:rowId xmlns:a16="http://schemas.microsoft.com/office/drawing/2014/main" val="3170381699"/>
                  </a:ext>
                </a:extLst>
              </a:tr>
              <a:tr h="578236">
                <a:tc>
                  <a:txBody>
                    <a:bodyPr/>
                    <a:lstStyle/>
                    <a:p>
                      <a:pPr algn="ctr">
                        <a:lnSpc>
                          <a:spcPct val="107000"/>
                        </a:lnSpc>
                        <a:spcAft>
                          <a:spcPts val="800"/>
                        </a:spcAft>
                      </a:pPr>
                      <a:r>
                        <a:rPr lang="en-GB" sz="1400" b="1" dirty="0">
                          <a:solidFill>
                            <a:schemeClr val="tx1"/>
                          </a:solidFill>
                          <a:effectLst/>
                        </a:rPr>
                        <a:t>Comparative report</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tc>
                <a:tc>
                  <a:txBody>
                    <a:bodyPr/>
                    <a:lstStyle/>
                    <a:p>
                      <a:pPr>
                        <a:lnSpc>
                          <a:spcPct val="107000"/>
                        </a:lnSpc>
                        <a:spcAft>
                          <a:spcPts val="800"/>
                        </a:spcAft>
                      </a:pPr>
                      <a:r>
                        <a:rPr lang="it-IT" sz="8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tc>
                <a:tc>
                  <a:txBody>
                    <a:bodyPr/>
                    <a:lstStyle/>
                    <a:p>
                      <a:pPr>
                        <a:lnSpc>
                          <a:spcPct val="107000"/>
                        </a:lnSpc>
                        <a:spcAft>
                          <a:spcPts val="800"/>
                        </a:spcAft>
                      </a:pPr>
                      <a:r>
                        <a:rPr lang="it-IT" sz="8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chemeClr val="accent1"/>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chemeClr val="accent1"/>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chemeClr val="accent1"/>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chemeClr val="accent1"/>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chemeClr val="accent1"/>
                    </a:solidFill>
                  </a:tcPr>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chemeClr val="accent1"/>
                    </a:solidFill>
                  </a:tcPr>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extLst>
                  <a:ext uri="{0D108BD9-81ED-4DB2-BD59-A6C34878D82A}">
                    <a16:rowId xmlns:a16="http://schemas.microsoft.com/office/drawing/2014/main" val="3646283742"/>
                  </a:ext>
                </a:extLst>
              </a:tr>
              <a:tr h="578236">
                <a:tc>
                  <a:txBody>
                    <a:bodyPr/>
                    <a:lstStyle/>
                    <a:p>
                      <a:pPr algn="ctr">
                        <a:lnSpc>
                          <a:spcPct val="107000"/>
                        </a:lnSpc>
                        <a:spcAft>
                          <a:spcPts val="800"/>
                        </a:spcAft>
                      </a:pPr>
                      <a:r>
                        <a:rPr lang="en-GB" sz="1400" b="1" dirty="0">
                          <a:solidFill>
                            <a:schemeClr val="tx1"/>
                          </a:solidFill>
                          <a:effectLst/>
                        </a:rPr>
                        <a:t>Dissemination</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nchor="ctr"/>
                </a:tc>
                <a:tc>
                  <a:txBody>
                    <a:bodyPr/>
                    <a:lstStyle/>
                    <a:p>
                      <a:pPr>
                        <a:lnSpc>
                          <a:spcPct val="107000"/>
                        </a:lnSpc>
                        <a:spcAft>
                          <a:spcPts val="800"/>
                        </a:spcAft>
                      </a:pPr>
                      <a:r>
                        <a:rPr lang="it-IT" sz="800" dirty="0">
                          <a:effectLst/>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solidFill>
                      <a:srgbClr val="00B0F0"/>
                    </a:solidFill>
                  </a:tcPr>
                </a:tc>
                <a:tc>
                  <a:txBody>
                    <a:bodyPr/>
                    <a:lstStyle/>
                    <a:p>
                      <a:pPr>
                        <a:lnSpc>
                          <a:spcPct val="107000"/>
                        </a:lnSpc>
                        <a:spcAft>
                          <a:spcPts val="800"/>
                        </a:spcAft>
                      </a:pPr>
                      <a:r>
                        <a:rPr lang="it-IT" sz="8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rgbClr val="00B0F0"/>
                    </a:solidFill>
                  </a:tcPr>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a:effectLst/>
                        </a:rPr>
                        <a:t> </a:t>
                      </a:r>
                      <a:endParaRPr lang="it-IT" sz="1000" b="1">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tc>
                <a:tc>
                  <a:txBody>
                    <a:bodyPr/>
                    <a:lstStyle/>
                    <a:p>
                      <a:pPr algn="just">
                        <a:lnSpc>
                          <a:spcPct val="107000"/>
                        </a:lnSpc>
                        <a:spcAft>
                          <a:spcPts val="0"/>
                        </a:spcAft>
                      </a:pPr>
                      <a:r>
                        <a:rPr lang="it-IT" sz="800" dirty="0">
                          <a:effectLst/>
                        </a:rPr>
                        <a:t> </a:t>
                      </a:r>
                      <a:endParaRPr lang="it-IT" sz="1000" b="1" dirty="0">
                        <a:solidFill>
                          <a:srgbClr val="000000"/>
                        </a:solidFill>
                        <a:effectLst/>
                        <a:latin typeface="(Tipo di carattere testo asiati"/>
                        <a:ea typeface="Arial Unicode MS" panose="020B0604020202020204" pitchFamily="34" charset="-128"/>
                        <a:cs typeface="(Tipo di carattere testo asiati"/>
                      </a:endParaRPr>
                    </a:p>
                  </a:txBody>
                  <a:tcPr marL="34925" marR="34925" marT="34925" marB="34925">
                    <a:solidFill>
                      <a:srgbClr val="00B0F0"/>
                    </a:solidFill>
                  </a:tcPr>
                </a:tc>
                <a:extLst>
                  <a:ext uri="{0D108BD9-81ED-4DB2-BD59-A6C34878D82A}">
                    <a16:rowId xmlns:a16="http://schemas.microsoft.com/office/drawing/2014/main" val="4254854430"/>
                  </a:ext>
                </a:extLst>
              </a:tr>
            </a:tbl>
          </a:graphicData>
        </a:graphic>
      </p:graphicFrame>
      <p:sp>
        <p:nvSpPr>
          <p:cNvPr id="7" name="CasellaDiTesto 6">
            <a:extLst>
              <a:ext uri="{FF2B5EF4-FFF2-40B4-BE49-F238E27FC236}">
                <a16:creationId xmlns:a16="http://schemas.microsoft.com/office/drawing/2014/main" id="{5F6CE654-3157-0D49-B8C2-C91273DC79C7}"/>
              </a:ext>
            </a:extLst>
          </p:cNvPr>
          <p:cNvSpPr txBox="1"/>
          <p:nvPr/>
        </p:nvSpPr>
        <p:spPr>
          <a:xfrm>
            <a:off x="1885950" y="1506026"/>
            <a:ext cx="1138453" cy="369332"/>
          </a:xfrm>
          <a:prstGeom prst="rect">
            <a:avLst/>
          </a:prstGeom>
          <a:noFill/>
        </p:spPr>
        <p:txBody>
          <a:bodyPr wrap="none" rtlCol="0">
            <a:spAutoFit/>
          </a:bodyPr>
          <a:lstStyle/>
          <a:p>
            <a:r>
              <a:rPr lang="en-GB" i="1" dirty="0"/>
              <a:t>June 2018</a:t>
            </a:r>
          </a:p>
        </p:txBody>
      </p:sp>
      <p:sp>
        <p:nvSpPr>
          <p:cNvPr id="8" name="CasellaDiTesto 7">
            <a:extLst>
              <a:ext uri="{FF2B5EF4-FFF2-40B4-BE49-F238E27FC236}">
                <a16:creationId xmlns:a16="http://schemas.microsoft.com/office/drawing/2014/main" id="{691DFD6A-71DF-544B-B406-21BD771D2535}"/>
              </a:ext>
            </a:extLst>
          </p:cNvPr>
          <p:cNvSpPr txBox="1"/>
          <p:nvPr/>
        </p:nvSpPr>
        <p:spPr>
          <a:xfrm>
            <a:off x="10791788" y="1503402"/>
            <a:ext cx="1124026" cy="369332"/>
          </a:xfrm>
          <a:prstGeom prst="rect">
            <a:avLst/>
          </a:prstGeom>
          <a:noFill/>
        </p:spPr>
        <p:txBody>
          <a:bodyPr wrap="none" rtlCol="0">
            <a:spAutoFit/>
          </a:bodyPr>
          <a:lstStyle/>
          <a:p>
            <a:r>
              <a:rPr lang="en-GB" i="1" dirty="0"/>
              <a:t>May 2020</a:t>
            </a:r>
          </a:p>
        </p:txBody>
      </p:sp>
      <p:sp>
        <p:nvSpPr>
          <p:cNvPr id="9" name="CasellaDiTesto 8">
            <a:extLst>
              <a:ext uri="{FF2B5EF4-FFF2-40B4-BE49-F238E27FC236}">
                <a16:creationId xmlns:a16="http://schemas.microsoft.com/office/drawing/2014/main" id="{A35E9834-EB42-5A49-9561-7D72BE97AA21}"/>
              </a:ext>
            </a:extLst>
          </p:cNvPr>
          <p:cNvSpPr txBox="1"/>
          <p:nvPr/>
        </p:nvSpPr>
        <p:spPr>
          <a:xfrm>
            <a:off x="6334652" y="1503402"/>
            <a:ext cx="1124026" cy="369332"/>
          </a:xfrm>
          <a:prstGeom prst="rect">
            <a:avLst/>
          </a:prstGeom>
          <a:noFill/>
        </p:spPr>
        <p:txBody>
          <a:bodyPr wrap="none" rtlCol="0">
            <a:spAutoFit/>
          </a:bodyPr>
          <a:lstStyle/>
          <a:p>
            <a:r>
              <a:rPr lang="en-GB" i="1" dirty="0"/>
              <a:t>May 2019</a:t>
            </a:r>
          </a:p>
        </p:txBody>
      </p:sp>
    </p:spTree>
    <p:extLst>
      <p:ext uri="{BB962C8B-B14F-4D97-AF65-F5344CB8AC3E}">
        <p14:creationId xmlns:p14="http://schemas.microsoft.com/office/powerpoint/2010/main" val="68884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213C8-4F75-5443-9BD8-22BBD2C8F682}"/>
              </a:ext>
            </a:extLst>
          </p:cNvPr>
          <p:cNvSpPr>
            <a:spLocks noGrp="1"/>
          </p:cNvSpPr>
          <p:nvPr>
            <p:ph type="title"/>
          </p:nvPr>
        </p:nvSpPr>
        <p:spPr/>
        <p:txBody>
          <a:bodyPr/>
          <a:lstStyle/>
          <a:p>
            <a:r>
              <a:rPr lang="en-GB" b="1" dirty="0"/>
              <a:t>The partnership</a:t>
            </a:r>
          </a:p>
        </p:txBody>
      </p:sp>
      <p:sp>
        <p:nvSpPr>
          <p:cNvPr id="19" name="Segnaposto contenuto 2">
            <a:extLst>
              <a:ext uri="{FF2B5EF4-FFF2-40B4-BE49-F238E27FC236}">
                <a16:creationId xmlns:a16="http://schemas.microsoft.com/office/drawing/2014/main" id="{5E804AF0-9288-D048-97F4-24709A2344ED}"/>
              </a:ext>
            </a:extLst>
          </p:cNvPr>
          <p:cNvSpPr>
            <a:spLocks noGrp="1"/>
          </p:cNvSpPr>
          <p:nvPr>
            <p:ph idx="1"/>
          </p:nvPr>
        </p:nvSpPr>
        <p:spPr>
          <a:xfrm>
            <a:off x="838201" y="1825624"/>
            <a:ext cx="10515600" cy="4792345"/>
          </a:xfrm>
        </p:spPr>
        <p:txBody>
          <a:bodyPr>
            <a:normAutofit/>
          </a:bodyPr>
          <a:lstStyle/>
          <a:p>
            <a:pPr marL="0" indent="0">
              <a:buNone/>
            </a:pPr>
            <a:r>
              <a:rPr lang="en-GB" sz="2400" b="1" i="1" dirty="0"/>
              <a:t>Applicant organisation</a:t>
            </a:r>
          </a:p>
          <a:p>
            <a:pPr marL="0" indent="0">
              <a:buNone/>
            </a:pPr>
            <a:endParaRPr lang="en-GB" sz="2400" b="1" i="1" dirty="0"/>
          </a:p>
          <a:p>
            <a:pPr marL="0" indent="0">
              <a:buNone/>
            </a:pPr>
            <a:endParaRPr lang="en-GB" sz="2400" b="1" i="1" dirty="0"/>
          </a:p>
          <a:p>
            <a:pPr marL="0" indent="0">
              <a:buNone/>
            </a:pPr>
            <a:r>
              <a:rPr lang="en-GB" sz="2400" b="1" i="1" dirty="0"/>
              <a:t>Co-applicant organisations</a:t>
            </a:r>
          </a:p>
          <a:p>
            <a:pPr marL="0" indent="0">
              <a:buNone/>
            </a:pPr>
            <a:endParaRPr lang="en-GB" sz="2400" b="1" i="1" dirty="0"/>
          </a:p>
          <a:p>
            <a:pPr marL="0" indent="0">
              <a:buNone/>
            </a:pPr>
            <a:endParaRPr lang="en-GB" sz="2400" b="1" i="1" dirty="0"/>
          </a:p>
          <a:p>
            <a:pPr marL="0" indent="0">
              <a:buNone/>
            </a:pPr>
            <a:r>
              <a:rPr lang="en-GB" sz="2400" b="1" i="1" dirty="0"/>
              <a:t>Supporting partners</a:t>
            </a:r>
            <a:endParaRPr lang="en-GB" sz="2400" dirty="0"/>
          </a:p>
          <a:p>
            <a:pPr marL="0" indent="0">
              <a:buNone/>
            </a:pPr>
            <a:endParaRPr lang="en-GB" sz="2600" dirty="0"/>
          </a:p>
        </p:txBody>
      </p:sp>
      <p:pic>
        <p:nvPicPr>
          <p:cNvPr id="20" name="Immagine 4">
            <a:extLst>
              <a:ext uri="{FF2B5EF4-FFF2-40B4-BE49-F238E27FC236}">
                <a16:creationId xmlns:a16="http://schemas.microsoft.com/office/drawing/2014/main" id="{C649E491-2B97-584D-8C10-38EBD509AC7C}"/>
              </a:ext>
            </a:extLst>
          </p:cNvPr>
          <p:cNvPicPr>
            <a:picLocks noChangeAspect="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934868" y="2493589"/>
            <a:ext cx="1305571" cy="4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20">
            <a:extLst>
              <a:ext uri="{FF2B5EF4-FFF2-40B4-BE49-F238E27FC236}">
                <a16:creationId xmlns:a16="http://schemas.microsoft.com/office/drawing/2014/main" id="{A9551ACB-98A3-5A40-947F-AAA09C4C8173}"/>
              </a:ext>
            </a:extLst>
          </p:cNvPr>
          <p:cNvPicPr>
            <a:picLocks noChangeAspect="1"/>
          </p:cNvPicPr>
          <p:nvPr/>
        </p:nvPicPr>
        <p:blipFill>
          <a:blip r:embed="rId3">
            <a:extLst/>
          </a:blip>
          <a:stretch>
            <a:fillRect/>
          </a:stretch>
        </p:blipFill>
        <p:spPr>
          <a:xfrm>
            <a:off x="7204420" y="3818289"/>
            <a:ext cx="947672" cy="533066"/>
          </a:xfrm>
          <a:prstGeom prst="rect">
            <a:avLst/>
          </a:prstGeom>
        </p:spPr>
      </p:pic>
      <p:pic>
        <p:nvPicPr>
          <p:cNvPr id="22" name="Immagine 21">
            <a:extLst>
              <a:ext uri="{FF2B5EF4-FFF2-40B4-BE49-F238E27FC236}">
                <a16:creationId xmlns:a16="http://schemas.microsoft.com/office/drawing/2014/main" id="{4FE7A231-B161-4349-AD11-6EFDAFCCC629}"/>
              </a:ext>
            </a:extLst>
          </p:cNvPr>
          <p:cNvPicPr>
            <a:picLocks noChangeAspect="1"/>
          </p:cNvPicPr>
          <p:nvPr/>
        </p:nvPicPr>
        <p:blipFill>
          <a:blip r:embed="rId4"/>
          <a:stretch>
            <a:fillRect/>
          </a:stretch>
        </p:blipFill>
        <p:spPr>
          <a:xfrm>
            <a:off x="8407233" y="3879273"/>
            <a:ext cx="982739" cy="509386"/>
          </a:xfrm>
          <a:prstGeom prst="rect">
            <a:avLst/>
          </a:prstGeom>
        </p:spPr>
      </p:pic>
      <p:pic>
        <p:nvPicPr>
          <p:cNvPr id="23" name="Immagine 22">
            <a:extLst>
              <a:ext uri="{FF2B5EF4-FFF2-40B4-BE49-F238E27FC236}">
                <a16:creationId xmlns:a16="http://schemas.microsoft.com/office/drawing/2014/main" id="{3DC220E2-A3A1-4341-90C5-33E13E05DD50}"/>
              </a:ext>
            </a:extLst>
          </p:cNvPr>
          <p:cNvPicPr>
            <a:picLocks noChangeAspect="1"/>
          </p:cNvPicPr>
          <p:nvPr/>
        </p:nvPicPr>
        <p:blipFill>
          <a:blip r:embed="rId5">
            <a:duotone>
              <a:prstClr val="black"/>
              <a:schemeClr val="tx2">
                <a:tint val="45000"/>
                <a:satMod val="400000"/>
              </a:schemeClr>
            </a:duotone>
            <a:extLst/>
          </a:blip>
          <a:stretch>
            <a:fillRect/>
          </a:stretch>
        </p:blipFill>
        <p:spPr>
          <a:xfrm>
            <a:off x="5719235" y="3890703"/>
            <a:ext cx="1047407" cy="449222"/>
          </a:xfrm>
          <a:prstGeom prst="rect">
            <a:avLst/>
          </a:prstGeom>
        </p:spPr>
      </p:pic>
      <p:pic>
        <p:nvPicPr>
          <p:cNvPr id="24" name="Immagine 23">
            <a:extLst>
              <a:ext uri="{FF2B5EF4-FFF2-40B4-BE49-F238E27FC236}">
                <a16:creationId xmlns:a16="http://schemas.microsoft.com/office/drawing/2014/main" id="{D9777D3D-6FC4-824F-9E4E-2148ED2FDE92}"/>
              </a:ext>
            </a:extLst>
          </p:cNvPr>
          <p:cNvPicPr>
            <a:picLocks noChangeAspect="1"/>
          </p:cNvPicPr>
          <p:nvPr/>
        </p:nvPicPr>
        <p:blipFill>
          <a:blip r:embed="rId6">
            <a:extLst/>
          </a:blip>
          <a:stretch>
            <a:fillRect/>
          </a:stretch>
        </p:blipFill>
        <p:spPr>
          <a:xfrm>
            <a:off x="2336668" y="3693755"/>
            <a:ext cx="1625185" cy="648492"/>
          </a:xfrm>
          <a:prstGeom prst="rect">
            <a:avLst/>
          </a:prstGeom>
        </p:spPr>
      </p:pic>
      <p:pic>
        <p:nvPicPr>
          <p:cNvPr id="25" name="Immagine 24">
            <a:extLst>
              <a:ext uri="{FF2B5EF4-FFF2-40B4-BE49-F238E27FC236}">
                <a16:creationId xmlns:a16="http://schemas.microsoft.com/office/drawing/2014/main" id="{6A4156BB-998E-9D4A-BECD-6517D6C3D9E5}"/>
              </a:ext>
            </a:extLst>
          </p:cNvPr>
          <p:cNvPicPr>
            <a:picLocks noChangeAspect="1"/>
          </p:cNvPicPr>
          <p:nvPr/>
        </p:nvPicPr>
        <p:blipFill>
          <a:blip r:embed="rId7"/>
          <a:stretch>
            <a:fillRect/>
          </a:stretch>
        </p:blipFill>
        <p:spPr>
          <a:xfrm>
            <a:off x="970119" y="3953460"/>
            <a:ext cx="1201756" cy="411488"/>
          </a:xfrm>
          <a:prstGeom prst="rect">
            <a:avLst/>
          </a:prstGeom>
        </p:spPr>
      </p:pic>
      <p:pic>
        <p:nvPicPr>
          <p:cNvPr id="26" name="Immagine 25">
            <a:extLst>
              <a:ext uri="{FF2B5EF4-FFF2-40B4-BE49-F238E27FC236}">
                <a16:creationId xmlns:a16="http://schemas.microsoft.com/office/drawing/2014/main" id="{DC9B911F-F988-DB40-8403-32888DD41D61}"/>
              </a:ext>
            </a:extLst>
          </p:cNvPr>
          <p:cNvPicPr>
            <a:picLocks noChangeAspect="1"/>
          </p:cNvPicPr>
          <p:nvPr/>
        </p:nvPicPr>
        <p:blipFill>
          <a:blip r:embed="rId8">
            <a:extLst/>
          </a:blip>
          <a:stretch>
            <a:fillRect/>
          </a:stretch>
        </p:blipFill>
        <p:spPr>
          <a:xfrm>
            <a:off x="4029503" y="3867843"/>
            <a:ext cx="1379744" cy="474288"/>
          </a:xfrm>
          <a:prstGeom prst="rect">
            <a:avLst/>
          </a:prstGeom>
        </p:spPr>
      </p:pic>
      <p:pic>
        <p:nvPicPr>
          <p:cNvPr id="28" name="Immagine 27">
            <a:extLst>
              <a:ext uri="{FF2B5EF4-FFF2-40B4-BE49-F238E27FC236}">
                <a16:creationId xmlns:a16="http://schemas.microsoft.com/office/drawing/2014/main" id="{3FC9BBA5-A5A8-644C-A68E-FE23ADAD5E97}"/>
              </a:ext>
            </a:extLst>
          </p:cNvPr>
          <p:cNvPicPr>
            <a:picLocks noChangeAspect="1"/>
          </p:cNvPicPr>
          <p:nvPr/>
        </p:nvPicPr>
        <p:blipFill>
          <a:blip r:embed="rId9">
            <a:extLst/>
          </a:blip>
          <a:stretch>
            <a:fillRect/>
          </a:stretch>
        </p:blipFill>
        <p:spPr>
          <a:xfrm>
            <a:off x="934868" y="5351316"/>
            <a:ext cx="893932" cy="926439"/>
          </a:xfrm>
          <a:prstGeom prst="rect">
            <a:avLst/>
          </a:prstGeom>
        </p:spPr>
      </p:pic>
      <p:pic>
        <p:nvPicPr>
          <p:cNvPr id="30" name="Immagine 29">
            <a:extLst>
              <a:ext uri="{FF2B5EF4-FFF2-40B4-BE49-F238E27FC236}">
                <a16:creationId xmlns:a16="http://schemas.microsoft.com/office/drawing/2014/main" id="{EF709F22-951D-A24C-8CDF-B565723433F2}"/>
              </a:ext>
            </a:extLst>
          </p:cNvPr>
          <p:cNvPicPr>
            <a:picLocks noChangeAspect="1"/>
          </p:cNvPicPr>
          <p:nvPr/>
        </p:nvPicPr>
        <p:blipFill>
          <a:blip r:embed="rId10">
            <a:extLst/>
          </a:blip>
          <a:stretch>
            <a:fillRect/>
          </a:stretch>
        </p:blipFill>
        <p:spPr>
          <a:xfrm>
            <a:off x="2145967" y="5189353"/>
            <a:ext cx="1211447" cy="1211447"/>
          </a:xfrm>
          <a:prstGeom prst="rect">
            <a:avLst/>
          </a:prstGeom>
        </p:spPr>
      </p:pic>
      <p:pic>
        <p:nvPicPr>
          <p:cNvPr id="32" name="Immagine 31">
            <a:extLst>
              <a:ext uri="{FF2B5EF4-FFF2-40B4-BE49-F238E27FC236}">
                <a16:creationId xmlns:a16="http://schemas.microsoft.com/office/drawing/2014/main" id="{49CA1D83-9353-F64E-B23C-47C3F6B8E7E9}"/>
              </a:ext>
            </a:extLst>
          </p:cNvPr>
          <p:cNvPicPr>
            <a:picLocks noChangeAspect="1"/>
          </p:cNvPicPr>
          <p:nvPr/>
        </p:nvPicPr>
        <p:blipFill>
          <a:blip r:embed="rId11">
            <a:extLst/>
          </a:blip>
          <a:stretch>
            <a:fillRect/>
          </a:stretch>
        </p:blipFill>
        <p:spPr>
          <a:xfrm>
            <a:off x="3728313" y="5510293"/>
            <a:ext cx="637068" cy="874057"/>
          </a:xfrm>
          <a:prstGeom prst="rect">
            <a:avLst/>
          </a:prstGeom>
        </p:spPr>
      </p:pic>
      <p:pic>
        <p:nvPicPr>
          <p:cNvPr id="34" name="Immagine 33">
            <a:extLst>
              <a:ext uri="{FF2B5EF4-FFF2-40B4-BE49-F238E27FC236}">
                <a16:creationId xmlns:a16="http://schemas.microsoft.com/office/drawing/2014/main" id="{2C7BF8E0-D4C8-B449-A4FE-9B98A142319D}"/>
              </a:ext>
            </a:extLst>
          </p:cNvPr>
          <p:cNvPicPr>
            <a:picLocks noChangeAspect="1"/>
          </p:cNvPicPr>
          <p:nvPr/>
        </p:nvPicPr>
        <p:blipFill>
          <a:blip r:embed="rId12">
            <a:extLst/>
          </a:blip>
          <a:stretch>
            <a:fillRect/>
          </a:stretch>
        </p:blipFill>
        <p:spPr>
          <a:xfrm>
            <a:off x="4665180" y="5510293"/>
            <a:ext cx="1034938" cy="673686"/>
          </a:xfrm>
          <a:prstGeom prst="rect">
            <a:avLst/>
          </a:prstGeom>
        </p:spPr>
      </p:pic>
      <p:pic>
        <p:nvPicPr>
          <p:cNvPr id="36" name="Immagine 35">
            <a:extLst>
              <a:ext uri="{FF2B5EF4-FFF2-40B4-BE49-F238E27FC236}">
                <a16:creationId xmlns:a16="http://schemas.microsoft.com/office/drawing/2014/main" id="{2604A5AA-0BE8-3547-9DFC-7F5B9C41FD3C}"/>
              </a:ext>
            </a:extLst>
          </p:cNvPr>
          <p:cNvPicPr>
            <a:picLocks noChangeAspect="1"/>
          </p:cNvPicPr>
          <p:nvPr/>
        </p:nvPicPr>
        <p:blipFill>
          <a:blip r:embed="rId13">
            <a:extLst/>
          </a:blip>
          <a:stretch>
            <a:fillRect/>
          </a:stretch>
        </p:blipFill>
        <p:spPr>
          <a:xfrm>
            <a:off x="5999917" y="5571352"/>
            <a:ext cx="1271525" cy="706403"/>
          </a:xfrm>
          <a:prstGeom prst="rect">
            <a:avLst/>
          </a:prstGeom>
        </p:spPr>
      </p:pic>
      <p:pic>
        <p:nvPicPr>
          <p:cNvPr id="38" name="Immagine 37">
            <a:extLst>
              <a:ext uri="{FF2B5EF4-FFF2-40B4-BE49-F238E27FC236}">
                <a16:creationId xmlns:a16="http://schemas.microsoft.com/office/drawing/2014/main" id="{18B7BDC6-A60F-FC43-919B-D83DD178E9F4}"/>
              </a:ext>
            </a:extLst>
          </p:cNvPr>
          <p:cNvPicPr>
            <a:picLocks noChangeAspect="1"/>
          </p:cNvPicPr>
          <p:nvPr/>
        </p:nvPicPr>
        <p:blipFill>
          <a:blip r:embed="rId14">
            <a:extLst/>
          </a:blip>
          <a:stretch>
            <a:fillRect/>
          </a:stretch>
        </p:blipFill>
        <p:spPr>
          <a:xfrm>
            <a:off x="7451869" y="5466276"/>
            <a:ext cx="1400445" cy="877744"/>
          </a:xfrm>
          <a:prstGeom prst="rect">
            <a:avLst/>
          </a:prstGeom>
        </p:spPr>
      </p:pic>
    </p:spTree>
    <p:extLst>
      <p:ext uri="{BB962C8B-B14F-4D97-AF65-F5344CB8AC3E}">
        <p14:creationId xmlns:p14="http://schemas.microsoft.com/office/powerpoint/2010/main" val="95674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213C8-4F75-5443-9BD8-22BBD2C8F682}"/>
              </a:ext>
            </a:extLst>
          </p:cNvPr>
          <p:cNvSpPr>
            <a:spLocks noGrp="1"/>
          </p:cNvSpPr>
          <p:nvPr>
            <p:ph type="title"/>
          </p:nvPr>
        </p:nvSpPr>
        <p:spPr/>
        <p:txBody>
          <a:bodyPr/>
          <a:lstStyle/>
          <a:p>
            <a:r>
              <a:rPr lang="en-GB" b="1" dirty="0"/>
              <a:t>Applicants’ roles and responsibilities</a:t>
            </a:r>
          </a:p>
        </p:txBody>
      </p:sp>
      <p:sp>
        <p:nvSpPr>
          <p:cNvPr id="3" name="Segnaposto contenuto 2">
            <a:extLst>
              <a:ext uri="{FF2B5EF4-FFF2-40B4-BE49-F238E27FC236}">
                <a16:creationId xmlns:a16="http://schemas.microsoft.com/office/drawing/2014/main" id="{E7322D1C-05FC-224D-B53C-B1771DDF6F38}"/>
              </a:ext>
            </a:extLst>
          </p:cNvPr>
          <p:cNvSpPr>
            <a:spLocks noGrp="1"/>
          </p:cNvSpPr>
          <p:nvPr>
            <p:ph idx="1"/>
          </p:nvPr>
        </p:nvSpPr>
        <p:spPr>
          <a:xfrm>
            <a:off x="838201" y="1825624"/>
            <a:ext cx="10515600" cy="4792345"/>
          </a:xfrm>
        </p:spPr>
        <p:txBody>
          <a:bodyPr>
            <a:normAutofit fontScale="77500" lnSpcReduction="20000"/>
          </a:bodyPr>
          <a:lstStyle/>
          <a:p>
            <a:pPr marL="0" indent="0">
              <a:buNone/>
            </a:pPr>
            <a:r>
              <a:rPr lang="en-GB" b="1" i="1" dirty="0"/>
              <a:t>Applicant organisation (ADAPT)</a:t>
            </a:r>
          </a:p>
          <a:p>
            <a:pPr lvl="1"/>
            <a:r>
              <a:rPr lang="en-GB" sz="2600" dirty="0"/>
              <a:t>Manage the project, coordinate the partnership and report to the EC</a:t>
            </a:r>
          </a:p>
          <a:p>
            <a:pPr lvl="1"/>
            <a:r>
              <a:rPr lang="en-GB" sz="2600" dirty="0"/>
              <a:t>Organise the kick-off meeting, the mid-term workshop and the final conference</a:t>
            </a:r>
          </a:p>
          <a:p>
            <a:pPr lvl="1"/>
            <a:r>
              <a:rPr lang="en-GB" sz="2600" dirty="0"/>
              <a:t>Create a cooperation platform and a website</a:t>
            </a:r>
          </a:p>
          <a:p>
            <a:pPr lvl="1"/>
            <a:r>
              <a:rPr lang="en-GB" sz="2600" dirty="0"/>
              <a:t>Research activities to draft the Italian report</a:t>
            </a:r>
          </a:p>
          <a:p>
            <a:pPr lvl="1"/>
            <a:r>
              <a:rPr lang="en-GB" sz="2600" dirty="0"/>
              <a:t>Organise the national workshop with Italian social partners</a:t>
            </a:r>
          </a:p>
          <a:p>
            <a:pPr lvl="1"/>
            <a:r>
              <a:rPr lang="en-GB" sz="2600" dirty="0"/>
              <a:t>Draft the comparative report with the scientific director</a:t>
            </a:r>
          </a:p>
          <a:p>
            <a:pPr lvl="1"/>
            <a:r>
              <a:rPr lang="en-GB" sz="2600" dirty="0"/>
              <a:t>Edit the e-Book</a:t>
            </a:r>
          </a:p>
          <a:p>
            <a:pPr lvl="1"/>
            <a:r>
              <a:rPr lang="en-GB" sz="2600" dirty="0"/>
              <a:t>Dissemination activities</a:t>
            </a:r>
          </a:p>
          <a:p>
            <a:pPr marL="457201" lvl="1" indent="0">
              <a:buNone/>
            </a:pPr>
            <a:endParaRPr lang="en-GB" sz="2600" b="1" i="1" dirty="0"/>
          </a:p>
          <a:p>
            <a:pPr marL="0" indent="0">
              <a:buNone/>
            </a:pPr>
            <a:r>
              <a:rPr lang="en-GB" b="1" i="1" dirty="0"/>
              <a:t>Co-applicant organisations</a:t>
            </a:r>
          </a:p>
          <a:p>
            <a:pPr lvl="1"/>
            <a:r>
              <a:rPr lang="en-GB" sz="2600" dirty="0"/>
              <a:t>Participate in the project events</a:t>
            </a:r>
          </a:p>
          <a:p>
            <a:pPr lvl="1"/>
            <a:r>
              <a:rPr lang="en-GB" sz="2600" dirty="0"/>
              <a:t>Research activities to draft the national report</a:t>
            </a:r>
          </a:p>
          <a:p>
            <a:pPr lvl="1"/>
            <a:r>
              <a:rPr lang="en-GB" sz="2600" dirty="0"/>
              <a:t>Organise the national workshop with social partners</a:t>
            </a:r>
          </a:p>
          <a:p>
            <a:pPr lvl="1"/>
            <a:r>
              <a:rPr lang="en-GB" sz="2600" dirty="0"/>
              <a:t>Cooperate in the drafting of the comparative report and the policy toolkit</a:t>
            </a:r>
          </a:p>
          <a:p>
            <a:pPr lvl="1"/>
            <a:r>
              <a:rPr lang="en-GB" sz="2600" dirty="0"/>
              <a:t>Dissemination activities</a:t>
            </a:r>
          </a:p>
          <a:p>
            <a:pPr lvl="1"/>
            <a:endParaRPr lang="en-GB" sz="2600" dirty="0"/>
          </a:p>
          <a:p>
            <a:pPr marL="457201" lvl="1" indent="0">
              <a:buNone/>
            </a:pPr>
            <a:endParaRPr lang="en-GB" sz="2600" dirty="0"/>
          </a:p>
          <a:p>
            <a:pPr lvl="1"/>
            <a:endParaRPr lang="en-GB" sz="2600" dirty="0"/>
          </a:p>
        </p:txBody>
      </p:sp>
    </p:spTree>
    <p:extLst>
      <p:ext uri="{BB962C8B-B14F-4D97-AF65-F5344CB8AC3E}">
        <p14:creationId xmlns:p14="http://schemas.microsoft.com/office/powerpoint/2010/main" val="119453010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762</TotalTime>
  <Words>937</Words>
  <Application>Microsoft Office PowerPoint</Application>
  <PresentationFormat>Grand écran</PresentationFormat>
  <Paragraphs>314</Paragraphs>
  <Slides>15</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(Tipo di carattere testo asiati</vt:lpstr>
      <vt:lpstr>Arial</vt:lpstr>
      <vt:lpstr>Arial Unicode MS</vt:lpstr>
      <vt:lpstr>Calibri</vt:lpstr>
      <vt:lpstr>Calibri Light</vt:lpstr>
      <vt:lpstr>Times New Roman</vt:lpstr>
      <vt:lpstr>Tema di Office</vt:lpstr>
      <vt:lpstr>Présentation PowerPoint</vt:lpstr>
      <vt:lpstr>Project aims and rationale</vt:lpstr>
      <vt:lpstr>Policy and normative framework</vt:lpstr>
      <vt:lpstr>3 research steps</vt:lpstr>
      <vt:lpstr>Products</vt:lpstr>
      <vt:lpstr>Events</vt:lpstr>
      <vt:lpstr>Gantt of the project</vt:lpstr>
      <vt:lpstr>The partnership</vt:lpstr>
      <vt:lpstr>Applicants’ roles and responsibilities</vt:lpstr>
      <vt:lpstr>Présentation PowerPoint</vt:lpstr>
      <vt:lpstr>Methodological aspects from project proposal</vt:lpstr>
      <vt:lpstr>Traditional functions of collective bargaining</vt:lpstr>
      <vt:lpstr>Présentation PowerPoint</vt:lpstr>
      <vt:lpstr>Présentation PowerPoint</vt:lpstr>
      <vt:lpstr>Moodle cooperation platform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paolo.tomassetti@unibg.it</dc:creator>
  <cp:lastModifiedBy>Centre de Droit social</cp:lastModifiedBy>
  <cp:revision>76</cp:revision>
  <cp:lastPrinted>2018-06-26T08:57:26Z</cp:lastPrinted>
  <dcterms:created xsi:type="dcterms:W3CDTF">2018-06-06T05:12:34Z</dcterms:created>
  <dcterms:modified xsi:type="dcterms:W3CDTF">2018-09-17T08:00:45Z</dcterms:modified>
</cp:coreProperties>
</file>